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7" r:id="rId9"/>
    <p:sldId id="262" r:id="rId10"/>
    <p:sldId id="268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38F84-62AE-497B-9C14-069CC8F43E4F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AFAEAC-7AD6-4620-AE53-3534D666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AFAEAC-7AD6-4620-AE53-3534D666CE5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DF2C2B-215E-4924-8458-42915D9242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7E201E5-F2D9-4BA7-80B7-F7ED3B805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5736" y="548680"/>
            <a:ext cx="6696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Проектная работа на </a:t>
            </a:r>
            <a:r>
              <a:rPr lang="ru-RU" sz="3600" i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        </a:t>
            </a:r>
            <a:r>
              <a:rPr lang="ru-RU" sz="3600" i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«Выгодно ли жить </a:t>
            </a:r>
            <a:endParaRPr lang="en-US" sz="3600" i="1" dirty="0" smtClean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sz="3600" i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3600" i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</a:t>
            </a:r>
            <a:r>
              <a:rPr lang="ru-RU" sz="3600" i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</a:t>
            </a:r>
            <a:r>
              <a:rPr lang="ru-RU" sz="3600" i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кредит? »   </a:t>
            </a:r>
          </a:p>
          <a:p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6300192" y="4941168"/>
            <a:ext cx="3419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33" name="Picture 9" descr="C:\Users\Gosha\Desktop\STANDARTK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1958672" cy="1240929"/>
          </a:xfrm>
          <a:prstGeom prst="rect">
            <a:avLst/>
          </a:prstGeom>
          <a:noFill/>
        </p:spPr>
      </p:pic>
      <p:pic>
        <p:nvPicPr>
          <p:cNvPr id="1034" name="Picture 10" descr="C:\Users\Gosha\Desktop\42359_w640_h640_sampo20karte20averss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6"/>
            <a:ext cx="1979712" cy="1296144"/>
          </a:xfrm>
          <a:prstGeom prst="rect">
            <a:avLst/>
          </a:prstGeom>
          <a:noFill/>
        </p:spPr>
      </p:pic>
      <p:pic>
        <p:nvPicPr>
          <p:cNvPr id="1035" name="Picture 11" descr="C:\Users\Gosha\Desktop\1226387309_credit-card-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57192"/>
            <a:ext cx="1979712" cy="13681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86380" y="3500438"/>
            <a:ext cx="38576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г</a:t>
            </a:r>
            <a:r>
              <a:rPr lang="en-US" i="1" dirty="0" smtClean="0"/>
              <a:t>.</a:t>
            </a:r>
            <a:r>
              <a:rPr lang="ru-RU" i="1" dirty="0" smtClean="0"/>
              <a:t> Дзержинский </a:t>
            </a:r>
          </a:p>
          <a:p>
            <a:r>
              <a:rPr lang="ru-RU" i="1" dirty="0" smtClean="0"/>
              <a:t>Гимназия №5</a:t>
            </a:r>
          </a:p>
          <a:p>
            <a:endParaRPr lang="ru-RU" i="1" dirty="0" smtClean="0"/>
          </a:p>
          <a:p>
            <a:r>
              <a:rPr lang="ru-RU" i="1" dirty="0" smtClean="0"/>
              <a:t>Руководитель: </a:t>
            </a:r>
            <a:r>
              <a:rPr lang="ru-RU" dirty="0" smtClean="0"/>
              <a:t>Бирюкова И.А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Ученики </a:t>
            </a:r>
            <a:r>
              <a:rPr lang="en-US" b="1" i="1" dirty="0" smtClean="0"/>
              <a:t>8</a:t>
            </a:r>
            <a:r>
              <a:rPr lang="ru-RU" b="1" i="1" dirty="0" smtClean="0"/>
              <a:t> «</a:t>
            </a:r>
            <a:r>
              <a:rPr lang="en-US" b="1" i="1" dirty="0" smtClean="0"/>
              <a:t>A</a:t>
            </a:r>
            <a:r>
              <a:rPr lang="ru-RU" b="1" i="1" dirty="0" smtClean="0"/>
              <a:t>» класса</a:t>
            </a:r>
            <a:r>
              <a:rPr lang="ru-RU" i="1" dirty="0" smtClean="0"/>
              <a:t>:</a:t>
            </a:r>
          </a:p>
          <a:p>
            <a:r>
              <a:rPr lang="ru-RU" i="1" dirty="0" smtClean="0"/>
              <a:t>               </a:t>
            </a:r>
            <a:r>
              <a:rPr lang="ru-RU" i="1" dirty="0" err="1" smtClean="0"/>
              <a:t>Холоимов</a:t>
            </a:r>
            <a:r>
              <a:rPr lang="ru-RU" i="1" dirty="0" smtClean="0"/>
              <a:t> Георгий</a:t>
            </a:r>
          </a:p>
          <a:p>
            <a:r>
              <a:rPr lang="ru-RU" i="1" dirty="0" smtClean="0"/>
              <a:t>               Чудин Владимир </a:t>
            </a:r>
            <a:endParaRPr lang="en-US" b="1" i="1" dirty="0" smtClean="0"/>
          </a:p>
          <a:p>
            <a:endParaRPr lang="ru-RU" b="1" i="1" dirty="0" smtClean="0"/>
          </a:p>
          <a:p>
            <a:endParaRPr lang="ru-RU" b="1" i="1" smtClean="0"/>
          </a:p>
          <a:p>
            <a:endParaRPr lang="ru-RU" b="1" i="1" dirty="0" smtClean="0"/>
          </a:p>
          <a:p>
            <a:r>
              <a:rPr lang="en-US" b="1" i="1" dirty="0" smtClean="0"/>
              <a:t>2012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потребительского кредита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340768"/>
            <a:ext cx="83529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Беспроцентный кредит: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Сотрудник банка может уверять</a:t>
            </a:r>
            <a:r>
              <a:rPr lang="en-US" dirty="0" smtClean="0"/>
              <a:t>,</a:t>
            </a:r>
            <a:r>
              <a:rPr lang="ru-RU" dirty="0" smtClean="0"/>
              <a:t>что кредит может быть бесплатным</a:t>
            </a:r>
            <a:r>
              <a:rPr lang="en-US" dirty="0" smtClean="0"/>
              <a:t>, </a:t>
            </a:r>
            <a:r>
              <a:rPr lang="ru-RU" dirty="0" smtClean="0"/>
              <a:t>но его нужно застраховать для того, чтобы банк был уверен в том, что свои деньги он получит. Если вы подсчитаете сумму страховки, она вполне может составлять четвертую часть от стоимости товара. 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Другой способ – это одноразовая комиссия за открытие и обслуживание кредитной линии, плата за проверку информации, которую предоставляет клиент. 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Так же при выдачи нулевого кредита цена на товар может уже быть изначально завышена. Может быть такое, что приходится платит ежемесячно комиссию банку примерно 2-5% от стоимости товара, но за период выплаты кредита сумма набегает приличная.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Эффективная ставка, то есть та, которую на самом деле придется заплатить за одолженные у банка деньги, может составить 50, а то и 80% годовых!    Дополнительные «скрытые» комиссии по потребительским кредитам составляют порядка 30%.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Банковские карточки</a:t>
            </a:r>
            <a:endParaRPr lang="ru-RU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Кредитная карта</a:t>
            </a:r>
            <a:r>
              <a:rPr lang="ru-RU" sz="2000" i="1" dirty="0" smtClean="0"/>
              <a:t>— банковская платёжная карта, предназначенная для совершения операций, расчёты по которым осуществляются исключительно за счёт денежных средств, предоставленных банком клиенту в пределах установленного лимита в соответствии с условиями кредитного договора</a:t>
            </a:r>
            <a:endParaRPr lang="ru-RU" sz="2000" i="1" dirty="0"/>
          </a:p>
        </p:txBody>
      </p:sp>
      <p:pic>
        <p:nvPicPr>
          <p:cNvPr id="7178" name="Picture 10" descr="C:\Users\Gosha\Desktop\STANDARTK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5085184"/>
            <a:ext cx="2592288" cy="1656184"/>
          </a:xfrm>
          <a:prstGeom prst="rect">
            <a:avLst/>
          </a:prstGeom>
          <a:noFill/>
        </p:spPr>
      </p:pic>
      <p:pic>
        <p:nvPicPr>
          <p:cNvPr id="7179" name="Picture 11" descr="C:\Users\Gosha\Desktop\42359_w640_h640_sampo20karte20averss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84984"/>
            <a:ext cx="2531837" cy="1656184"/>
          </a:xfrm>
          <a:prstGeom prst="rect">
            <a:avLst/>
          </a:prstGeom>
          <a:noFill/>
        </p:spPr>
      </p:pic>
      <p:pic>
        <p:nvPicPr>
          <p:cNvPr id="7180" name="Picture 12" descr="C:\Users\Gosha\Desktop\1251797362_maestro_baltica-kopi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356992"/>
            <a:ext cx="2664296" cy="1656184"/>
          </a:xfrm>
          <a:prstGeom prst="rect">
            <a:avLst/>
          </a:prstGeom>
          <a:noFill/>
        </p:spPr>
      </p:pic>
      <p:pic>
        <p:nvPicPr>
          <p:cNvPr id="7181" name="Picture 13" descr="C:\Users\Gosha\Desktop\aeroflotbonu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 flipV="1">
            <a:off x="2627784" y="5085184"/>
            <a:ext cx="2592288" cy="1658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Реальная стоимость кредита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47664" y="1340768"/>
          <a:ext cx="6048672" cy="3312366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chemeClr val="bg1"/>
                  </a:outerShdw>
                </a:effectLst>
              </a:tblPr>
              <a:tblGrid>
                <a:gridCol w="725180"/>
                <a:gridCol w="5323492"/>
              </a:tblGrid>
              <a:tr h="55206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Реальная стоимость кредита состоит из :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Процентной ставки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Комиссии за обязательство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Комиссии за управление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2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Страховой премии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Различных сборов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Заключение </a:t>
            </a:r>
            <a:endParaRPr lang="ru-RU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Кредит надо брать в том случае, если у вас есть дополнительные источники дохода, которые способны поддержать вас в трудные времена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24580" name="Picture 4" descr="C:\Users\Gosha\Desktop\13007505014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437112"/>
            <a:ext cx="2248826" cy="2060203"/>
          </a:xfrm>
          <a:prstGeom prst="ellipse">
            <a:avLst/>
          </a:prstGeom>
          <a:ln w="190500" cap="rnd">
            <a:solidFill>
              <a:schemeClr val="accent6">
                <a:lumMod val="5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4581" name="Picture 5" descr="C:\Users\Gosha\Desktop\odds-in-your-fav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780928"/>
            <a:ext cx="2232248" cy="2115259"/>
          </a:xfrm>
          <a:prstGeom prst="ellipse">
            <a:avLst/>
          </a:prstGeom>
          <a:ln w="190500" cap="rnd">
            <a:solidFill>
              <a:schemeClr val="accent4">
                <a:lumMod val="5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4582" name="Picture 6" descr="C:\Users\Gosha\Desktop\photos0-80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437112"/>
            <a:ext cx="2239061" cy="2016224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chemeClr val="bg2"/>
            </a:extrusionClr>
          </a:sp3d>
        </p:spPr>
      </p:pic>
      <p:pic>
        <p:nvPicPr>
          <p:cNvPr id="24583" name="Picture 7" descr="C:\Users\Gosha\Desktop\1_dopolnitelnyy_doho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4437112"/>
            <a:ext cx="2232248" cy="2088232"/>
          </a:xfrm>
          <a:prstGeom prst="ellipse">
            <a:avLst/>
          </a:prstGeom>
          <a:ln w="190500" cap="rnd">
            <a:solidFill>
              <a:srgbClr val="FF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4584" name="Picture 8" descr="C:\Users\Gosha\Desktop\payday-loans-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2924944"/>
            <a:ext cx="2240249" cy="2016224"/>
          </a:xfrm>
          <a:prstGeom prst="ellipse">
            <a:avLst/>
          </a:prstGeom>
          <a:ln w="190500" cap="rnd">
            <a:solidFill>
              <a:srgbClr val="92D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4585" name="Picture 9" descr="C:\Users\Gosha\Desktop\zaymi-i-kredi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852936"/>
            <a:ext cx="2256341" cy="2016224"/>
          </a:xfrm>
          <a:prstGeom prst="ellipse">
            <a:avLst/>
          </a:prstGeom>
          <a:ln w="190500" cap="rnd">
            <a:solidFill>
              <a:schemeClr val="tx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51720" y="476672"/>
            <a:ext cx="60486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Что </a:t>
            </a:r>
            <a:r>
              <a:rPr lang="ru-RU" sz="2400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необходимо  </a:t>
            </a:r>
            <a:r>
              <a:rPr lang="ru-RU" sz="2400" i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знать человеку, который решил взять кредит? </a:t>
            </a:r>
          </a:p>
          <a:p>
            <a:endParaRPr lang="ru-RU" dirty="0">
              <a:effectLst>
                <a:glow rad="101600">
                  <a:srgbClr val="00B0F0">
                    <a:alpha val="60000"/>
                  </a:srgb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1844824"/>
            <a:ext cx="525658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Бесплатных денег не бывает </a:t>
            </a:r>
          </a:p>
          <a:p>
            <a:pPr>
              <a:buFont typeface="Wingdings" pitchFamily="2" charset="2"/>
              <a:buChar char="§"/>
            </a:pPr>
            <a:endParaRPr lang="ru-RU" sz="2000" dirty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чужие деньги всегда надо платить какой-то </a:t>
            </a:r>
            <a:r>
              <a:rPr lang="ru-RU" sz="20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процент</a:t>
            </a:r>
            <a:endParaRPr lang="ru-RU" sz="2000" dirty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endParaRPr lang="ru-RU" sz="2000" dirty="0" smtClean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стоит спешить при подписании кредитных </a:t>
            </a:r>
            <a:r>
              <a:rPr lang="ru-RU" sz="20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договоров</a:t>
            </a:r>
          </a:p>
          <a:p>
            <a:pPr>
              <a:buFont typeface="Wingdings" pitchFamily="2" charset="2"/>
              <a:buChar char="§"/>
            </a:pPr>
            <a:endParaRPr lang="ru-RU" sz="2000" dirty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изучить </a:t>
            </a:r>
            <a:r>
              <a:rPr lang="ru-RU" sz="20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условия банков </a:t>
            </a:r>
          </a:p>
          <a:p>
            <a:pPr>
              <a:buFont typeface="Wingdings" pitchFamily="2" charset="2"/>
              <a:buChar char="§"/>
            </a:pPr>
            <a:endParaRPr lang="ru-RU" sz="2000" dirty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</a:t>
            </a:r>
            <a:r>
              <a:rPr lang="ru-RU" sz="20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принимать  </a:t>
            </a:r>
            <a:r>
              <a:rPr lang="ru-RU" sz="2000" dirty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скоропалительных решений</a:t>
            </a:r>
            <a:r>
              <a:rPr lang="ru-RU" sz="20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Виды кредитования</a:t>
            </a:r>
            <a:b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b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268760"/>
            <a:ext cx="54726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Автокредитование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Ипотечный кредит 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Потребительский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кредит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Банковские карты</a:t>
            </a:r>
          </a:p>
          <a:p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b="1" dirty="0"/>
          </a:p>
        </p:txBody>
      </p:sp>
      <p:pic>
        <p:nvPicPr>
          <p:cNvPr id="2050" name="Picture 2" descr="C:\Users\Gosha\Desktop\kredit_v_kriz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692696"/>
            <a:ext cx="2620235" cy="19651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C:\Users\Gosha\Desktop\mortgage-house_1289717cl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20888"/>
            <a:ext cx="2664296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C:\Users\Gosha\Desktop\v-credi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933056"/>
            <a:ext cx="2664296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3" name="Picture 5" descr="C:\Users\Gosha\Desktop\tumblr_l1h9hswcKZ1qbglg9o7_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4725144"/>
            <a:ext cx="2699792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Условия предоставления кредита</a:t>
            </a:r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a:rPr>
              <a:t>финансовое состояние заемщика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a:rPr>
              <a:t>Возраст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a:rPr>
              <a:t>кредитная история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a:rPr>
              <a:t>соответствие кредитной политики банка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a:rPr>
              <a:t>пакет документов</a:t>
            </a:r>
            <a:endParaRPr lang="ru-RU" sz="2400" i="1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4221088"/>
            <a:ext cx="889248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От чего зависит сумма кредита :</a:t>
            </a:r>
          </a:p>
          <a:p>
            <a:endParaRPr lang="ru-RU" sz="2000" b="1" dirty="0"/>
          </a:p>
          <a:p>
            <a:pPr marL="457200" indent="-457200">
              <a:buAutoNum type="arabicPeriod"/>
            </a:pPr>
            <a:r>
              <a:rPr lang="ru-RU" sz="2000" dirty="0" smtClean="0"/>
              <a:t>размера вашего дохода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срока кредитования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стоимости приобретаемой недвижимости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первоначального взноса</a:t>
            </a:r>
          </a:p>
          <a:p>
            <a:pPr marL="457200" indent="-457200">
              <a:buAutoNum type="arabicPeriod"/>
            </a:pP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Автокредитование</a:t>
            </a:r>
            <a:r>
              <a:rPr lang="ru-RU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 descr="C:\Users\Gosha\Desktop\5431-05182116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996952"/>
            <a:ext cx="2736304" cy="218904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9" name="Picture 3" descr="C:\Users\Gosha\Desktop\kredit_v_kriz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129808"/>
            <a:ext cx="2088232" cy="17281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0" name="Picture 4" descr="C:\Users\Gosha\Desktop\1251119915_getim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160702"/>
            <a:ext cx="2180751" cy="16972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0" name="Прямая со стрелкой 9"/>
          <p:cNvCxnSpPr/>
          <p:nvPr/>
        </p:nvCxnSpPr>
        <p:spPr>
          <a:xfrm>
            <a:off x="5940152" y="4221088"/>
            <a:ext cx="1620180" cy="89431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547664" y="4221088"/>
            <a:ext cx="1789944" cy="92521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3568" y="1340768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r>
              <a:rPr lang="ru-RU" sz="2000" b="1" i="1" dirty="0" smtClean="0"/>
              <a:t>Автокредит</a:t>
            </a:r>
            <a:r>
              <a:rPr lang="ru-RU" sz="2000" i="1" dirty="0" smtClean="0"/>
              <a:t> — кредит для физических лиц, </a:t>
            </a:r>
            <a:r>
              <a:rPr lang="ru-RU" sz="2000" i="1" dirty="0" err="1" smtClean="0"/>
              <a:t>займ</a:t>
            </a:r>
            <a:r>
              <a:rPr lang="ru-RU" sz="2000" i="1" dirty="0" smtClean="0"/>
              <a:t> на приобретение автомобиля, выдаваемый в размере от 70 до 100 % от стоимости транспортного средства</a:t>
            </a:r>
            <a:r>
              <a:rPr lang="en-US" sz="2000" i="1" dirty="0" smtClean="0"/>
              <a:t>.</a:t>
            </a:r>
            <a:endParaRPr lang="ru-RU" sz="20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r>
              <a:rPr lang="ru-RU" dirty="0" err="1" smtClean="0"/>
              <a:t>автокредитования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Срок погашения кредита на автомобиль обычно до 2-5 лет. Автомобиль, купленный в кредит должен быть обязательно застрахован на весь срок предоставления кредита, причем в расчет берется полная стоимость автомобиля. То есть даже если Вы при покупке машины заплатили первоначальный взнос в 50 процентов, то при страховании придется выложить сумму из расчета полной стоимости автомобиля. А это в среднем 8-10% от стоимости машины. Многих клиентов это не устраивает.</a:t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b="1" dirty="0" smtClean="0"/>
              <a:t>Реальная стоимость автомобиля, купленного в кредит с</a:t>
            </a:r>
            <a:r>
              <a:rPr lang="ru-RU" sz="2000" dirty="0" smtClean="0"/>
              <a:t> учетом ежегодных трат на страхование, купленный в кредит автомобиль обходится как минимум на треть дороже приобретенного за свои деньги.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Ипотечный кредит </a:t>
            </a:r>
            <a:endParaRPr lang="ru-RU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Ипотечное кредитование</a:t>
            </a:r>
            <a:r>
              <a:rPr lang="ru-RU" sz="2000" i="1" dirty="0" smtClean="0"/>
              <a:t> — долгосрочная ссуда, предоставляемая юридическому или физическому лицу банками под залог недвижимости: земли, производственных и жилых зданий, помещений, сооружений. </a:t>
            </a:r>
          </a:p>
          <a:p>
            <a:r>
              <a:rPr lang="ru-RU" sz="2000" i="1" dirty="0" smtClean="0"/>
              <a:t>Самый распространенный вариант использования ипотеки в России - это покупка физическим лицом квартиры в кредит. </a:t>
            </a:r>
            <a:endParaRPr lang="ru-RU" sz="2000" i="1" dirty="0"/>
          </a:p>
        </p:txBody>
      </p:sp>
      <p:pic>
        <p:nvPicPr>
          <p:cNvPr id="5122" name="Picture 2" descr="C:\Users\Gosha\Desktop\x_bcf160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869160"/>
            <a:ext cx="1576636" cy="15766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5" name="Picture 5" descr="C:\Users\Gosha\Desktop\610x610_metodika_8117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5085184"/>
            <a:ext cx="1368152" cy="1020507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sp>
        <p:nvSpPr>
          <p:cNvPr id="17" name="Плюс 16"/>
          <p:cNvSpPr/>
          <p:nvPr/>
        </p:nvSpPr>
        <p:spPr>
          <a:xfrm>
            <a:off x="2771800" y="5301208"/>
            <a:ext cx="576064" cy="64807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5292080" y="5589240"/>
            <a:ext cx="792088" cy="43204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5292080" y="5373216"/>
            <a:ext cx="792088" cy="41034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6" name="Picture 6" descr="C:\Users\Gosha\Desktop\derdom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725144"/>
            <a:ext cx="2771800" cy="180567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ипотечного кредита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 Итак, допустим, мы хотим приобрести однокомнатную квартиру в Москве стоимостью в 3 миллиона рублей.    Откладывая 50 тысяч рублей каждый месяц, за год мы сможем отложить 600 тысяч рублей. Положим их на депозит под 10% годовых. Через год мы получим: 600 тысяч + 60 тысяч (это проценты) + новые 600 тысяч отложенных за год. То есть через год будем иметь 1260 тысяч рублей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Еще через год получаем: 1260 тысяч + 126 тысяч (проценты) + 600 тысяч отложенных. Итого имеем 1986 тысяч рублей. На следующий, третий год будем иметь: 1986 тысяч + 198 тысяч (проценты) + 600 тысяч отложенных денег. Итого 2780 тысяч рублей.</a:t>
            </a:r>
          </a:p>
          <a:p>
            <a:r>
              <a:rPr lang="ru-RU" sz="2000" dirty="0" smtClean="0"/>
              <a:t>Вы просто будете не в состоянии погасить кредит раньше срока, так как максимально за год зарплата вам позволяет выложить только 600 тысяч рублей (это при условии, что в вашей жизни все будет гладко).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Потребительский кредит</a:t>
            </a:r>
            <a:endParaRPr lang="ru-RU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i="1" dirty="0" smtClean="0"/>
              <a:t>Потребительский кредит</a:t>
            </a:r>
            <a:r>
              <a:rPr lang="ru-RU" sz="2000" i="1" dirty="0" smtClean="0"/>
              <a:t> — </a:t>
            </a:r>
            <a:r>
              <a:rPr lang="ru-RU" sz="2000" i="1" dirty="0" err="1" smtClean="0"/>
              <a:t>кредит</a:t>
            </a:r>
            <a:r>
              <a:rPr lang="ru-RU" sz="2000" i="1" dirty="0" smtClean="0"/>
              <a:t>, предоставляемый непосредственно гражданам для приобретения предметов потребления.</a:t>
            </a:r>
          </a:p>
          <a:p>
            <a:r>
              <a:rPr lang="ru-RU" sz="2000" i="1" dirty="0" smtClean="0"/>
              <a:t> Такой кредит берут не только для покупки товаров длительного пользования (квартиры, мебель, автомобили и т. п.), но и для прочих покупок (мобильные телефоны, бытовая техника, продукты питания).</a:t>
            </a:r>
          </a:p>
          <a:p>
            <a:endParaRPr lang="ru-RU" dirty="0"/>
          </a:p>
        </p:txBody>
      </p:sp>
      <p:pic>
        <p:nvPicPr>
          <p:cNvPr id="6" name="Рисунок 5" descr="На какие товары (исключая ипотеку) граждане РФ берут кредиты?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05064"/>
            <a:ext cx="3816424" cy="26572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591</Words>
  <Application>Microsoft Office PowerPoint</Application>
  <PresentationFormat>Экран (4:3)</PresentationFormat>
  <Paragraphs>90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Виды кредитования    </vt:lpstr>
      <vt:lpstr>Условия предоставления кредита </vt:lpstr>
      <vt:lpstr>Автокредитование </vt:lpstr>
      <vt:lpstr>Пример автокредитования </vt:lpstr>
      <vt:lpstr>Ипотечный кредит </vt:lpstr>
      <vt:lpstr>Пример ипотечного кредита </vt:lpstr>
      <vt:lpstr>Потребительский кредит</vt:lpstr>
      <vt:lpstr>Пример потребительского кредита </vt:lpstr>
      <vt:lpstr>Банковские карточки</vt:lpstr>
      <vt:lpstr>Реальная стоимость кредита  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Gosha</dc:creator>
  <cp:lastModifiedBy>BORIS</cp:lastModifiedBy>
  <cp:revision>26</cp:revision>
  <dcterms:created xsi:type="dcterms:W3CDTF">2012-04-09T15:39:16Z</dcterms:created>
  <dcterms:modified xsi:type="dcterms:W3CDTF">2012-12-20T07:44:22Z</dcterms:modified>
</cp:coreProperties>
</file>