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3" r:id="rId16"/>
    <p:sldId id="274" r:id="rId17"/>
    <p:sldId id="275" r:id="rId18"/>
    <p:sldId id="276" r:id="rId19"/>
    <p:sldId id="277" r:id="rId20"/>
    <p:sldId id="271" r:id="rId21"/>
    <p:sldId id="272" r:id="rId2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66CCFF"/>
    <a:srgbClr val="FF6699"/>
    <a:srgbClr val="FF00FF"/>
    <a:srgbClr val="5E021C"/>
    <a:srgbClr val="99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3" d="100"/>
          <a:sy n="73" d="100"/>
        </p:scale>
        <p:origin x="-1284" y="-4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08"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6B1A610B-3B04-488E-93F0-BAC5607E1CE1}" type="datetimeFigureOut">
              <a:rPr lang="ru-RU"/>
              <a:pPr>
                <a:defRPr/>
              </a:pPr>
              <a:t>19.01.2013</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0944BE6-6E36-4A23-B738-4D34CF35D402}" type="slidenum">
              <a:rPr lang="ru-RU"/>
              <a:pPr>
                <a:defRPr/>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C0C5D1E-8641-40F6-87CF-9B57BB26F31B}" type="datetimeFigureOut">
              <a:rPr lang="ru-RU"/>
              <a:pPr>
                <a:defRPr/>
              </a:pPr>
              <a:t>19.01.2013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B329110-6CD9-403E-AF8B-2755AF6AFA0E}"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Образ слайда 1"/>
          <p:cNvSpPr>
            <a:spLocks noGrp="1" noRot="1" noChangeAspect="1"/>
          </p:cNvSpPr>
          <p:nvPr>
            <p:ph type="sldImg"/>
          </p:nvPr>
        </p:nvSpPr>
        <p:spPr bwMode="auto">
          <a:noFill/>
          <a:ln>
            <a:solidFill>
              <a:srgbClr val="000000"/>
            </a:solidFill>
            <a:miter lim="800000"/>
            <a:headEnd/>
            <a:tailEnd/>
          </a:ln>
        </p:spPr>
      </p:sp>
      <p:sp>
        <p:nvSpPr>
          <p:cNvPr id="22530"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2531"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65B7DB-371C-485E-8269-F1FB8EEDA053}" type="slidenum">
              <a:rPr lang="ru-RU">
                <a:cs typeface="Arial" charset="0"/>
              </a:rPr>
              <a:pPr fontAlgn="base">
                <a:spcBef>
                  <a:spcPct val="0"/>
                </a:spcBef>
                <a:spcAft>
                  <a:spcPct val="0"/>
                </a:spcAft>
                <a:defRPr/>
              </a:pPr>
              <a:t>7</a:t>
            </a:fld>
            <a:endParaRPr lang="ru-RU">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7EE24D9A-3E7E-4F4E-A805-3E90A188DB99}" type="datetimeFigureOut">
              <a:rPr lang="ru-RU"/>
              <a:pPr>
                <a:defRPr/>
              </a:pPr>
              <a:t>19.01.2013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9014278-6F16-4E33-8414-57C1947CA87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8FC5550-FE3E-42FB-B25B-9C89CAC2D150}" type="datetimeFigureOut">
              <a:rPr lang="ru-RU"/>
              <a:pPr>
                <a:defRPr/>
              </a:pPr>
              <a:t>19.01.2013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5F48687-757D-4824-B339-A0C9DB823D7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4DE8B87-4C24-47F7-BA10-72F44FCE9EBD}" type="datetimeFigureOut">
              <a:rPr lang="ru-RU"/>
              <a:pPr>
                <a:defRPr/>
              </a:pPr>
              <a:t>19.01.2013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1BBCC0E-B3F2-496A-9679-003F2C341C2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54556D9-88ED-46C2-8A91-9DDF5108B3E7}" type="datetimeFigureOut">
              <a:rPr lang="ru-RU"/>
              <a:pPr>
                <a:defRPr/>
              </a:pPr>
              <a:t>19.01.2013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4013A5E-1225-461D-AC85-E8661E932BA5}"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4EAE015-53E5-4DE8-B691-60F9C91F5584}" type="datetimeFigureOut">
              <a:rPr lang="ru-RU"/>
              <a:pPr>
                <a:defRPr/>
              </a:pPr>
              <a:t>19.01.2013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7D5405D-6483-4C6C-AD80-5FB36632333E}"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65D623F8-D1DA-4526-9464-82206E1F9FE3}" type="datetimeFigureOut">
              <a:rPr lang="ru-RU"/>
              <a:pPr>
                <a:defRPr/>
              </a:pPr>
              <a:t>19.01.2013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124EBB8-BB96-4F83-954F-CAF1AD24719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F854EF51-AAC9-4FAE-A166-48C3EEE50D4F}" type="datetimeFigureOut">
              <a:rPr lang="ru-RU"/>
              <a:pPr>
                <a:defRPr/>
              </a:pPr>
              <a:t>19.01.2013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21E45AB8-61F0-4CE3-AE2D-5760530DFD68}"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FC94D2CC-9927-41ED-9276-5395343DDFA2}" type="datetimeFigureOut">
              <a:rPr lang="ru-RU"/>
              <a:pPr>
                <a:defRPr/>
              </a:pPr>
              <a:t>19.01.2013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2E1F2EBB-166B-48FB-87E9-ECB7E54F720A}"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640E33A-D6AB-4291-B055-0C44AEE87CB7}" type="datetimeFigureOut">
              <a:rPr lang="ru-RU"/>
              <a:pPr>
                <a:defRPr/>
              </a:pPr>
              <a:t>19.01.2013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8AD4458-7C0E-4B45-A335-DDCC06DA9820}"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D22645F-0296-4571-A90E-5ED29C543543}" type="datetimeFigureOut">
              <a:rPr lang="ru-RU"/>
              <a:pPr>
                <a:defRPr/>
              </a:pPr>
              <a:t>19.01.2013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B492C9E-3B27-4364-8591-AE09F727097F}"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13DB72B-D719-4ECB-89BD-39133F4ED4B7}" type="datetimeFigureOut">
              <a:rPr lang="ru-RU"/>
              <a:pPr>
                <a:defRPr/>
              </a:pPr>
              <a:t>19.01.2013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9B13DAD-56DC-4784-BFCA-87D8CBB565D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66CCFF"/>
            </a:gs>
            <a:gs pos="39999">
              <a:srgbClr val="85C2FF"/>
            </a:gs>
            <a:gs pos="70000">
              <a:srgbClr val="C4D6EB"/>
            </a:gs>
            <a:gs pos="100000">
              <a:srgbClr val="FFEBFA"/>
            </a:gs>
          </a:gsLst>
          <a:lin ang="5400000" scaled="1"/>
        </a:gra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3CEE07F-F822-4578-9B85-BCDE366C1B96}" type="datetimeFigureOut">
              <a:rPr lang="ru-RU"/>
              <a:pPr>
                <a:defRPr/>
              </a:pPr>
              <a:t>19.01.2013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6131E1E4-CDAE-4267-B494-E91BEC95966B}"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ru.wikipedia.org/wiki/%D0%98%D0%BA%D0%BE%D0%BD%D0%B0" TargetMode="External"/><Relationship Id="rId2" Type="http://schemas.openxmlformats.org/officeDocument/2006/relationships/image" Target="../media/image18.jpeg"/><Relationship Id="rId1" Type="http://schemas.openxmlformats.org/officeDocument/2006/relationships/slideLayout" Target="../slideLayouts/slideLayout5.xml"/><Relationship Id="rId4" Type="http://schemas.openxmlformats.org/officeDocument/2006/relationships/hyperlink" Target="http://ru.wikipedia.org/wiki/%D0%98%D0%BA%D0%BE%D0%BD%D0%BE%D1%81%D1%82%D0%B0%D1%81"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a:xfrm>
            <a:off x="468313" y="260350"/>
            <a:ext cx="8424862" cy="1873250"/>
          </a:xfrm>
        </p:spPr>
        <p:txBody>
          <a:bodyPr/>
          <a:lstStyle/>
          <a:p>
            <a:pPr eaLnBrk="1" hangingPunct="1"/>
            <a:r>
              <a:rPr lang="ru-RU" sz="4000" b="1" smtClean="0">
                <a:solidFill>
                  <a:srgbClr val="3333CC"/>
                </a:solidFill>
                <a:latin typeface="Arial" charset="0"/>
              </a:rPr>
              <a:t>ГБОУ</a:t>
            </a:r>
            <a:r>
              <a:rPr lang="ru-RU" sz="4000" b="1" smtClean="0">
                <a:solidFill>
                  <a:srgbClr val="3333CC"/>
                </a:solidFill>
              </a:rPr>
              <a:t> Гимназия №1520 и</a:t>
            </a:r>
            <a:r>
              <a:rPr lang="ru-RU" sz="3600" b="1" smtClean="0">
                <a:solidFill>
                  <a:srgbClr val="3333CC"/>
                </a:solidFill>
                <a:latin typeface="Arial" charset="0"/>
              </a:rPr>
              <a:t>м</a:t>
            </a:r>
            <a:r>
              <a:rPr lang="ru-RU" sz="4000" b="1" smtClean="0">
                <a:solidFill>
                  <a:srgbClr val="3333CC"/>
                </a:solidFill>
                <a:latin typeface="Arial" charset="0"/>
              </a:rPr>
              <a:t>.</a:t>
            </a:r>
            <a:r>
              <a:rPr lang="ru-RU" sz="4000" b="1" smtClean="0">
                <a:solidFill>
                  <a:srgbClr val="3333CC"/>
                </a:solidFill>
              </a:rPr>
              <a:t>Капцовых</a:t>
            </a:r>
            <a:br>
              <a:rPr lang="ru-RU" sz="4000" b="1" smtClean="0">
                <a:solidFill>
                  <a:srgbClr val="3333CC"/>
                </a:solidFill>
              </a:rPr>
            </a:br>
            <a:endParaRPr lang="ru-RU" sz="4000" smtClean="0">
              <a:solidFill>
                <a:srgbClr val="3333CC"/>
              </a:solidFill>
            </a:endParaRPr>
          </a:p>
        </p:txBody>
      </p:sp>
      <p:sp>
        <p:nvSpPr>
          <p:cNvPr id="15362" name="Содержимое 2"/>
          <p:cNvSpPr>
            <a:spLocks noGrp="1"/>
          </p:cNvSpPr>
          <p:nvPr>
            <p:ph idx="1"/>
          </p:nvPr>
        </p:nvSpPr>
        <p:spPr/>
        <p:txBody>
          <a:bodyPr/>
          <a:lstStyle/>
          <a:p>
            <a:pPr algn="ctr" eaLnBrk="1" hangingPunct="1">
              <a:lnSpc>
                <a:spcPct val="90000"/>
              </a:lnSpc>
              <a:buFont typeface="Arial" charset="0"/>
              <a:buNone/>
            </a:pPr>
            <a:r>
              <a:rPr lang="ru-RU" sz="3300" b="1" smtClean="0">
                <a:solidFill>
                  <a:srgbClr val="376092"/>
                </a:solidFill>
              </a:rPr>
              <a:t>Исследовательский проект</a:t>
            </a:r>
          </a:p>
          <a:p>
            <a:pPr algn="ctr" eaLnBrk="1" hangingPunct="1">
              <a:lnSpc>
                <a:spcPct val="90000"/>
              </a:lnSpc>
              <a:buFont typeface="Arial" charset="0"/>
              <a:buNone/>
            </a:pPr>
            <a:r>
              <a:rPr lang="ru-RU" sz="3300" b="1" smtClean="0">
                <a:solidFill>
                  <a:srgbClr val="376092"/>
                </a:solidFill>
                <a:latin typeface="Arial" charset="0"/>
              </a:rPr>
              <a:t>Конференция «Россия-Родина моя»</a:t>
            </a:r>
          </a:p>
          <a:p>
            <a:pPr algn="ctr" eaLnBrk="1" hangingPunct="1">
              <a:lnSpc>
                <a:spcPct val="90000"/>
              </a:lnSpc>
              <a:buFont typeface="Arial" charset="0"/>
              <a:buNone/>
            </a:pPr>
            <a:r>
              <a:rPr lang="ru-RU" sz="5000" b="1" smtClean="0">
                <a:solidFill>
                  <a:srgbClr val="FFC000"/>
                </a:solidFill>
              </a:rPr>
              <a:t>Традиционная русская изба и дом, который построю я.</a:t>
            </a:r>
          </a:p>
          <a:p>
            <a:pPr algn="r" eaLnBrk="1" hangingPunct="1">
              <a:lnSpc>
                <a:spcPct val="90000"/>
              </a:lnSpc>
              <a:buFont typeface="Arial" charset="0"/>
              <a:buNone/>
            </a:pPr>
            <a:endParaRPr lang="ru-RU" sz="2100" b="1" smtClean="0">
              <a:solidFill>
                <a:srgbClr val="000099"/>
              </a:solidFill>
              <a:latin typeface="Book Antiqua" pitchFamily="18" charset="0"/>
            </a:endParaRPr>
          </a:p>
          <a:p>
            <a:pPr algn="r" eaLnBrk="1" hangingPunct="1">
              <a:lnSpc>
                <a:spcPct val="90000"/>
              </a:lnSpc>
              <a:buFont typeface="Arial" charset="0"/>
              <a:buNone/>
            </a:pPr>
            <a:endParaRPr lang="ru-RU" sz="2100" b="1" smtClean="0">
              <a:solidFill>
                <a:srgbClr val="000099"/>
              </a:solidFill>
              <a:latin typeface="Book Antiqua" pitchFamily="18" charset="0"/>
            </a:endParaRPr>
          </a:p>
          <a:p>
            <a:pPr algn="ctr" eaLnBrk="1" hangingPunct="1">
              <a:lnSpc>
                <a:spcPct val="90000"/>
              </a:lnSpc>
              <a:buFont typeface="Arial" charset="0"/>
              <a:buNone/>
            </a:pPr>
            <a:r>
              <a:rPr lang="ru-RU" sz="2100" b="1" smtClean="0">
                <a:solidFill>
                  <a:srgbClr val="000099"/>
                </a:solidFill>
                <a:latin typeface="Book Antiqua" pitchFamily="18" charset="0"/>
              </a:rPr>
              <a:t>Автор</a:t>
            </a:r>
            <a:r>
              <a:rPr lang="ru-RU" sz="2100" b="1" smtClean="0">
                <a:solidFill>
                  <a:srgbClr val="000099"/>
                </a:solidFill>
                <a:latin typeface="Arial" charset="0"/>
              </a:rPr>
              <a:t> </a:t>
            </a:r>
            <a:r>
              <a:rPr lang="ru-RU" sz="1800" b="1" smtClean="0">
                <a:solidFill>
                  <a:srgbClr val="000099"/>
                </a:solidFill>
                <a:latin typeface="Arial" charset="0"/>
              </a:rPr>
              <a:t>работы</a:t>
            </a:r>
            <a:r>
              <a:rPr lang="ru-RU" sz="2100" b="1" smtClean="0">
                <a:solidFill>
                  <a:srgbClr val="000099"/>
                </a:solidFill>
                <a:latin typeface="Book Antiqua" pitchFamily="18" charset="0"/>
              </a:rPr>
              <a:t>  - Караченцов Петр, ученик 4«Б» класса</a:t>
            </a:r>
            <a:br>
              <a:rPr lang="ru-RU" sz="2100" b="1" smtClean="0">
                <a:solidFill>
                  <a:srgbClr val="000099"/>
                </a:solidFill>
                <a:latin typeface="Book Antiqua" pitchFamily="18" charset="0"/>
              </a:rPr>
            </a:br>
            <a:r>
              <a:rPr lang="ru-RU" sz="2100" b="1" smtClean="0">
                <a:solidFill>
                  <a:srgbClr val="000099"/>
                </a:solidFill>
                <a:latin typeface="Book Antiqua" pitchFamily="18" charset="0"/>
              </a:rPr>
              <a:t>Руководитель </a:t>
            </a:r>
            <a:r>
              <a:rPr lang="ru-RU" sz="2000" b="1" smtClean="0">
                <a:solidFill>
                  <a:srgbClr val="000099"/>
                </a:solidFill>
                <a:latin typeface="Arial" charset="0"/>
              </a:rPr>
              <a:t>работы</a:t>
            </a:r>
            <a:r>
              <a:rPr lang="ru-RU" sz="2100" b="1" smtClean="0">
                <a:solidFill>
                  <a:srgbClr val="000099"/>
                </a:solidFill>
                <a:latin typeface="Book Antiqua" pitchFamily="18" charset="0"/>
              </a:rPr>
              <a:t> – Лукьянова Ирина Николаевна</a:t>
            </a:r>
          </a:p>
          <a:p>
            <a:pPr algn="ctr" eaLnBrk="1" hangingPunct="1">
              <a:lnSpc>
                <a:spcPct val="90000"/>
              </a:lnSpc>
              <a:buFont typeface="Arial" charset="0"/>
              <a:buNone/>
            </a:pPr>
            <a:r>
              <a:rPr lang="ru-RU" sz="2200" b="1" smtClean="0">
                <a:solidFill>
                  <a:srgbClr val="376092"/>
                </a:solidFill>
              </a:rPr>
              <a:t>Москва, 201</a:t>
            </a:r>
            <a:r>
              <a:rPr lang="en-US" sz="2200" b="1" smtClean="0">
                <a:solidFill>
                  <a:srgbClr val="376092"/>
                </a:solidFill>
              </a:rPr>
              <a:t>3</a:t>
            </a:r>
            <a:endParaRPr lang="ru-RU" sz="2200" b="1" smtClean="0">
              <a:solidFill>
                <a:srgbClr val="376092"/>
              </a:solidFill>
            </a:endParaRPr>
          </a:p>
          <a:p>
            <a:pPr algn="ctr" eaLnBrk="1" hangingPunct="1">
              <a:lnSpc>
                <a:spcPct val="90000"/>
              </a:lnSpc>
              <a:buFont typeface="Arial" charset="0"/>
              <a:buNone/>
            </a:pPr>
            <a:endParaRPr lang="ru-RU" sz="3700" smtClean="0">
              <a:solidFill>
                <a:srgbClr val="3333CC"/>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rgbClr val="FFFF00"/>
                </a:solidFill>
              </a:rPr>
              <a:t>Основу любой русской избы составляла клеть.</a:t>
            </a:r>
            <a:endParaRPr lang="ru-RU" b="1" dirty="0">
              <a:solidFill>
                <a:srgbClr val="FFFF00"/>
              </a:solidFill>
            </a:endParaRPr>
          </a:p>
        </p:txBody>
      </p:sp>
      <p:pic>
        <p:nvPicPr>
          <p:cNvPr id="4" name="Содержимое 3" descr="DSCN9217.JPG"/>
          <p:cNvPicPr>
            <a:picLocks noGrp="1" noChangeAspect="1"/>
          </p:cNvPicPr>
          <p:nvPr>
            <p:ph idx="1"/>
          </p:nvPr>
        </p:nvPicPr>
        <p:blipFill>
          <a:blip r:embed="rId2" cstate="print"/>
          <a:stretch>
            <a:fillRect/>
          </a:stretch>
        </p:blipFill>
        <p:spPr>
          <a:xfrm>
            <a:off x="899592" y="1700808"/>
            <a:ext cx="7560839" cy="4525963"/>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a:xfrm>
            <a:off x="2916238" y="188913"/>
            <a:ext cx="3455987" cy="1143000"/>
          </a:xfrm>
        </p:spPr>
        <p:txBody>
          <a:bodyPr/>
          <a:lstStyle/>
          <a:p>
            <a:pPr algn="r" eaLnBrk="1" hangingPunct="1"/>
            <a:r>
              <a:rPr lang="ru-RU" sz="5400" b="1" smtClean="0">
                <a:solidFill>
                  <a:srgbClr val="FFFF00"/>
                </a:solidFill>
              </a:rPr>
              <a:t>Бабий кут</a:t>
            </a:r>
          </a:p>
        </p:txBody>
      </p:sp>
      <p:pic>
        <p:nvPicPr>
          <p:cNvPr id="4" name="Содержимое 3" descr="DSCN9162.JPG"/>
          <p:cNvPicPr>
            <a:picLocks noGrp="1" noChangeAspect="1"/>
          </p:cNvPicPr>
          <p:nvPr>
            <p:ph idx="1"/>
          </p:nvPr>
        </p:nvPicPr>
        <p:blipFill>
          <a:blip r:embed="rId2" cstate="print"/>
          <a:stretch>
            <a:fillRect/>
          </a:stretch>
        </p:blipFill>
        <p:spPr>
          <a:xfrm>
            <a:off x="395536" y="1340768"/>
            <a:ext cx="3394472" cy="4525963"/>
          </a:xfrm>
          <a:prstGeom prst="flowChartMagneticDisk">
            <a:avLst/>
          </a:prstGeom>
        </p:spPr>
      </p:pic>
      <p:pic>
        <p:nvPicPr>
          <p:cNvPr id="5" name="Рисунок 4" descr="DSCN9259.JPG"/>
          <p:cNvPicPr>
            <a:picLocks noChangeAspect="1"/>
          </p:cNvPicPr>
          <p:nvPr/>
        </p:nvPicPr>
        <p:blipFill>
          <a:blip r:embed="rId3" cstate="print"/>
          <a:stretch>
            <a:fillRect/>
          </a:stretch>
        </p:blipFill>
        <p:spPr>
          <a:xfrm>
            <a:off x="4363467" y="2214301"/>
            <a:ext cx="4512502" cy="3652852"/>
          </a:xfrm>
          <a:prstGeom prst="flowChartMagneticDrum">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Заголовок 1"/>
          <p:cNvSpPr>
            <a:spLocks noGrp="1"/>
          </p:cNvSpPr>
          <p:nvPr>
            <p:ph type="title"/>
          </p:nvPr>
        </p:nvSpPr>
        <p:spPr/>
        <p:txBody>
          <a:bodyPr/>
          <a:lstStyle/>
          <a:p>
            <a:pPr eaLnBrk="1" hangingPunct="1"/>
            <a:r>
              <a:rPr lang="ru-RU" sz="4800" b="1" smtClean="0">
                <a:solidFill>
                  <a:srgbClr val="FFFF00"/>
                </a:solidFill>
              </a:rPr>
              <a:t>Красный угол</a:t>
            </a:r>
          </a:p>
        </p:txBody>
      </p:sp>
      <p:sp>
        <p:nvSpPr>
          <p:cNvPr id="27650" name="Текст 4"/>
          <p:cNvSpPr>
            <a:spLocks noGrp="1"/>
          </p:cNvSpPr>
          <p:nvPr>
            <p:ph type="body" idx="1"/>
          </p:nvPr>
        </p:nvSpPr>
        <p:spPr/>
        <p:txBody>
          <a:bodyPr/>
          <a:lstStyle/>
          <a:p>
            <a:pPr eaLnBrk="1" hangingPunct="1"/>
            <a:endParaRPr lang="ru-RU" smtClean="0"/>
          </a:p>
        </p:txBody>
      </p:sp>
      <p:sp>
        <p:nvSpPr>
          <p:cNvPr id="27651" name="Текст 5"/>
          <p:cNvSpPr>
            <a:spLocks noGrp="1"/>
          </p:cNvSpPr>
          <p:nvPr>
            <p:ph type="body" sz="quarter" idx="3"/>
          </p:nvPr>
        </p:nvSpPr>
        <p:spPr/>
        <p:txBody>
          <a:bodyPr/>
          <a:lstStyle/>
          <a:p>
            <a:pPr eaLnBrk="1" hangingPunct="1"/>
            <a:endParaRPr lang="ru-RU" smtClean="0"/>
          </a:p>
        </p:txBody>
      </p:sp>
      <p:pic>
        <p:nvPicPr>
          <p:cNvPr id="27652" name="Содержимое 8" descr="DSCN9171.JPG"/>
          <p:cNvPicPr>
            <a:picLocks noGrp="1" noChangeAspect="1"/>
          </p:cNvPicPr>
          <p:nvPr>
            <p:ph sz="quarter" idx="4"/>
          </p:nvPr>
        </p:nvPicPr>
        <p:blipFill>
          <a:blip r:embed="rId2"/>
          <a:srcRect/>
          <a:stretch>
            <a:fillRect/>
          </a:stretch>
        </p:blipFill>
        <p:spPr>
          <a:xfrm>
            <a:off x="5508625" y="1700213"/>
            <a:ext cx="3263900" cy="4354512"/>
          </a:xfrm>
        </p:spPr>
      </p:pic>
      <p:sp>
        <p:nvSpPr>
          <p:cNvPr id="27653" name="Содержимое 7"/>
          <p:cNvSpPr>
            <a:spLocks noGrp="1"/>
          </p:cNvSpPr>
          <p:nvPr>
            <p:ph sz="half" idx="2"/>
          </p:nvPr>
        </p:nvSpPr>
        <p:spPr>
          <a:xfrm>
            <a:off x="468313" y="1268413"/>
            <a:ext cx="4824412" cy="5589587"/>
          </a:xfrm>
        </p:spPr>
        <p:txBody>
          <a:bodyPr/>
          <a:lstStyle/>
          <a:p>
            <a:pPr eaLnBrk="1" hangingPunct="1"/>
            <a:r>
              <a:rPr lang="ru-RU" b="1" smtClean="0">
                <a:solidFill>
                  <a:srgbClr val="002060"/>
                </a:solidFill>
              </a:rPr>
              <a:t>Красный угол-это главное место в доме, часть жилого помещения, где установлена </a:t>
            </a:r>
            <a:r>
              <a:rPr lang="ru-RU" b="1" smtClean="0">
                <a:solidFill>
                  <a:srgbClr val="002060"/>
                </a:solidFill>
                <a:hlinkClick r:id="rId3" tooltip="Икона"/>
              </a:rPr>
              <a:t>икона</a:t>
            </a:r>
            <a:r>
              <a:rPr lang="ru-RU" b="1" smtClean="0">
                <a:solidFill>
                  <a:srgbClr val="002060"/>
                </a:solidFill>
              </a:rPr>
              <a:t>, либо домашний </a:t>
            </a:r>
            <a:r>
              <a:rPr lang="ru-RU" b="1" smtClean="0">
                <a:solidFill>
                  <a:srgbClr val="002060"/>
                </a:solidFill>
                <a:hlinkClick r:id="rId4" tooltip="Иконостас"/>
              </a:rPr>
              <a:t>иконостас</a:t>
            </a:r>
            <a:r>
              <a:rPr lang="ru-RU" b="1" smtClean="0">
                <a:solidFill>
                  <a:srgbClr val="002060"/>
                </a:solidFill>
              </a:rPr>
              <a:t>. В русской избе красный угол устраивался в дальнем углу избы, с восточной стороны, по диагонали от печи. Иконы помещались в «красный» или «передний» угол комнаты с таким расчётом, чтобы икона была первым, на что обращал внимание человек, входящий в комнату.</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Содержимое 8" descr="DSCN9307.JPG"/>
          <p:cNvPicPr>
            <a:picLocks noGrp="1" noChangeAspect="1"/>
          </p:cNvPicPr>
          <p:nvPr>
            <p:ph sz="quarter" idx="4"/>
          </p:nvPr>
        </p:nvPicPr>
        <p:blipFill>
          <a:blip r:embed="rId2" cstate="print"/>
          <a:stretch>
            <a:fillRect/>
          </a:stretch>
        </p:blipFill>
        <p:spPr>
          <a:xfrm>
            <a:off x="5436096" y="1268760"/>
            <a:ext cx="3489714" cy="2617285"/>
          </a:xfrm>
          <a:prstGeom prst="star24">
            <a:avLst>
              <a:gd name="adj" fmla="val 44932"/>
            </a:avLst>
          </a:prstGeom>
          <a:ln w="38100">
            <a:solidFill>
              <a:schemeClr val="accent4">
                <a:lumMod val="75000"/>
              </a:schemeClr>
            </a:solidFill>
          </a:ln>
        </p:spPr>
      </p:pic>
      <p:sp>
        <p:nvSpPr>
          <p:cNvPr id="28674" name="Заголовок 1"/>
          <p:cNvSpPr>
            <a:spLocks noGrp="1"/>
          </p:cNvSpPr>
          <p:nvPr>
            <p:ph type="title"/>
          </p:nvPr>
        </p:nvSpPr>
        <p:spPr/>
        <p:txBody>
          <a:bodyPr/>
          <a:lstStyle/>
          <a:p>
            <a:pPr eaLnBrk="1" hangingPunct="1"/>
            <a:r>
              <a:rPr lang="ru-RU" b="1" smtClean="0">
                <a:solidFill>
                  <a:srgbClr val="FFFF00"/>
                </a:solidFill>
              </a:rPr>
              <a:t>Украшение фасада русской избы</a:t>
            </a:r>
          </a:p>
        </p:txBody>
      </p:sp>
      <p:sp>
        <p:nvSpPr>
          <p:cNvPr id="28675" name="Текст 2"/>
          <p:cNvSpPr>
            <a:spLocks noGrp="1"/>
          </p:cNvSpPr>
          <p:nvPr>
            <p:ph type="body" idx="1"/>
          </p:nvPr>
        </p:nvSpPr>
        <p:spPr/>
        <p:txBody>
          <a:bodyPr/>
          <a:lstStyle/>
          <a:p>
            <a:pPr eaLnBrk="1" hangingPunct="1"/>
            <a:endParaRPr lang="ru-RU" smtClean="0"/>
          </a:p>
        </p:txBody>
      </p:sp>
      <p:sp>
        <p:nvSpPr>
          <p:cNvPr id="28676" name="Содержимое 3"/>
          <p:cNvSpPr>
            <a:spLocks noGrp="1"/>
          </p:cNvSpPr>
          <p:nvPr>
            <p:ph sz="half" idx="2"/>
          </p:nvPr>
        </p:nvSpPr>
        <p:spPr>
          <a:xfrm>
            <a:off x="0" y="1196975"/>
            <a:ext cx="4356100" cy="5216525"/>
          </a:xfrm>
        </p:spPr>
        <p:txBody>
          <a:bodyPr/>
          <a:lstStyle/>
          <a:p>
            <a:pPr eaLnBrk="1" hangingPunct="1"/>
            <a:r>
              <a:rPr lang="ru-RU" b="1" smtClean="0">
                <a:solidFill>
                  <a:srgbClr val="002060"/>
                </a:solidFill>
              </a:rPr>
              <a:t>О языческой же вере в русской избе напоминают наличники. Вслушайтесь в это слово: "наличник" - "находящийся на лице". Фасад дома - это его лицо, обращенное к внешнему миру. Каждый хозяин стремился изобразить на фасаде знаки защиты от нечистой силы - например, птицы,солнце считались на Руси оберегами.</a:t>
            </a:r>
            <a:endParaRPr lang="ru-RU" smtClean="0"/>
          </a:p>
        </p:txBody>
      </p:sp>
      <p:sp>
        <p:nvSpPr>
          <p:cNvPr id="28677" name="Текст 4"/>
          <p:cNvSpPr>
            <a:spLocks noGrp="1"/>
          </p:cNvSpPr>
          <p:nvPr>
            <p:ph type="body" sz="quarter" idx="3"/>
          </p:nvPr>
        </p:nvSpPr>
        <p:spPr/>
        <p:txBody>
          <a:bodyPr/>
          <a:lstStyle/>
          <a:p>
            <a:pPr eaLnBrk="1" hangingPunct="1"/>
            <a:endParaRPr lang="ru-RU" smtClean="0"/>
          </a:p>
        </p:txBody>
      </p:sp>
      <p:pic>
        <p:nvPicPr>
          <p:cNvPr id="10" name="Рисунок 9" descr="DSCN9316.JPG"/>
          <p:cNvPicPr>
            <a:picLocks noChangeAspect="1"/>
          </p:cNvPicPr>
          <p:nvPr/>
        </p:nvPicPr>
        <p:blipFill>
          <a:blip r:embed="rId3" cstate="print"/>
          <a:stretch>
            <a:fillRect/>
          </a:stretch>
        </p:blipFill>
        <p:spPr>
          <a:xfrm>
            <a:off x="4211960" y="3933056"/>
            <a:ext cx="3563888" cy="2672916"/>
          </a:xfrm>
          <a:prstGeom prst="star24">
            <a:avLst>
              <a:gd name="adj" fmla="val 44381"/>
            </a:avLst>
          </a:prstGeom>
          <a:ln w="38100">
            <a:solidFill>
              <a:schemeClr val="accent4">
                <a:lumMod val="75000"/>
              </a:schemeClr>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IMAG0062.jpg"/>
          <p:cNvPicPr>
            <a:picLocks noChangeAspect="1"/>
          </p:cNvPicPr>
          <p:nvPr/>
        </p:nvPicPr>
        <p:blipFill>
          <a:blip r:embed="rId2" cstate="print"/>
          <a:stretch>
            <a:fillRect/>
          </a:stretch>
        </p:blipFill>
        <p:spPr>
          <a:xfrm>
            <a:off x="3643833" y="910620"/>
            <a:ext cx="4955207" cy="3014821"/>
          </a:xfrm>
          <a:prstGeom prst="flowChartAlternateProcess">
            <a:avLst/>
          </a:prstGeom>
        </p:spPr>
      </p:pic>
      <p:sp>
        <p:nvSpPr>
          <p:cNvPr id="29698" name="Заголовок 6"/>
          <p:cNvSpPr>
            <a:spLocks noGrp="1"/>
          </p:cNvSpPr>
          <p:nvPr>
            <p:ph type="title"/>
          </p:nvPr>
        </p:nvSpPr>
        <p:spPr>
          <a:xfrm>
            <a:off x="250825" y="1125538"/>
            <a:ext cx="3384550" cy="5183187"/>
          </a:xfrm>
        </p:spPr>
        <p:txBody>
          <a:bodyPr/>
          <a:lstStyle/>
          <a:p>
            <a:pPr algn="l" eaLnBrk="1" hangingPunct="1"/>
            <a:r>
              <a:rPr lang="ru-RU" sz="2400" b="1" smtClean="0">
                <a:solidFill>
                  <a:srgbClr val="002060"/>
                </a:solidFill>
              </a:rPr>
              <a:t>Изучив теоретическую базу по архитектуре русской избы, я решил перейти к практической части своего исследования: </a:t>
            </a:r>
            <a:br>
              <a:rPr lang="ru-RU" sz="2400" b="1" smtClean="0">
                <a:solidFill>
                  <a:srgbClr val="002060"/>
                </a:solidFill>
              </a:rPr>
            </a:br>
            <a:r>
              <a:rPr lang="ru-RU" sz="2400" b="1" smtClean="0">
                <a:solidFill>
                  <a:srgbClr val="002060"/>
                </a:solidFill>
              </a:rPr>
              <a:t>созданию деревянной модели своего будущего дома и художественному изображению иных вариантов деревянных домов.</a:t>
            </a:r>
          </a:p>
        </p:txBody>
      </p:sp>
      <p:sp>
        <p:nvSpPr>
          <p:cNvPr id="29699" name="TextBox 8"/>
          <p:cNvSpPr txBox="1">
            <a:spLocks noChangeArrowheads="1"/>
          </p:cNvSpPr>
          <p:nvPr/>
        </p:nvSpPr>
        <p:spPr bwMode="auto">
          <a:xfrm>
            <a:off x="1619250" y="188913"/>
            <a:ext cx="6337300" cy="762000"/>
          </a:xfrm>
          <a:prstGeom prst="rect">
            <a:avLst/>
          </a:prstGeom>
          <a:noFill/>
          <a:ln w="9525">
            <a:noFill/>
            <a:miter lim="800000"/>
            <a:headEnd/>
            <a:tailEnd/>
          </a:ln>
        </p:spPr>
        <p:txBody>
          <a:bodyPr>
            <a:spAutoFit/>
          </a:bodyPr>
          <a:lstStyle/>
          <a:p>
            <a:pPr algn="ctr"/>
            <a:r>
              <a:rPr lang="ru-RU" sz="4400" b="1">
                <a:solidFill>
                  <a:srgbClr val="FFFF00"/>
                </a:solidFill>
                <a:latin typeface="Calibri" pitchFamily="34" charset="0"/>
              </a:rPr>
              <a:t>Мое  исследование</a:t>
            </a:r>
          </a:p>
        </p:txBody>
      </p:sp>
      <p:pic>
        <p:nvPicPr>
          <p:cNvPr id="8" name="Рисунок 7" descr="IMAG0052.jpg"/>
          <p:cNvPicPr>
            <a:picLocks noChangeAspect="1"/>
          </p:cNvPicPr>
          <p:nvPr/>
        </p:nvPicPr>
        <p:blipFill>
          <a:blip r:embed="rId3" cstate="print"/>
          <a:stretch>
            <a:fillRect/>
          </a:stretch>
        </p:blipFill>
        <p:spPr>
          <a:xfrm>
            <a:off x="4004955" y="4230613"/>
            <a:ext cx="4234738" cy="2171426"/>
          </a:xfrm>
          <a:prstGeom prst="flowChartAlternateProcess">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Заголовок 4"/>
          <p:cNvSpPr>
            <a:spLocks noGrp="1"/>
          </p:cNvSpPr>
          <p:nvPr>
            <p:ph type="title"/>
          </p:nvPr>
        </p:nvSpPr>
        <p:spPr/>
        <p:txBody>
          <a:bodyPr/>
          <a:lstStyle/>
          <a:p>
            <a:pPr eaLnBrk="1" hangingPunct="1"/>
            <a:endParaRPr lang="ru-RU" smtClean="0"/>
          </a:p>
        </p:txBody>
      </p:sp>
      <p:sp>
        <p:nvSpPr>
          <p:cNvPr id="30722" name="Текст 6"/>
          <p:cNvSpPr>
            <a:spLocks noGrp="1"/>
          </p:cNvSpPr>
          <p:nvPr>
            <p:ph type="body" sz="half" idx="2"/>
          </p:nvPr>
        </p:nvSpPr>
        <p:spPr>
          <a:xfrm>
            <a:off x="250825" y="476250"/>
            <a:ext cx="4033838" cy="5649913"/>
          </a:xfrm>
        </p:spPr>
        <p:txBody>
          <a:bodyPr/>
          <a:lstStyle/>
          <a:p>
            <a:pPr marL="342900" indent="-342900" eaLnBrk="1" hangingPunct="1">
              <a:buFont typeface="Arial" charset="0"/>
              <a:buAutoNum type="arabicPeriod"/>
            </a:pPr>
            <a:r>
              <a:rPr lang="ru-RU" sz="2400" b="1" smtClean="0">
                <a:solidFill>
                  <a:srgbClr val="002060"/>
                </a:solidFill>
              </a:rPr>
              <a:t>Я пришел к выводу, что в современном строительстве можно использовать опыт строителей деревянных изб прошлых столетий.</a:t>
            </a:r>
          </a:p>
          <a:p>
            <a:pPr marL="342900" indent="-342900" eaLnBrk="1" hangingPunct="1">
              <a:buFont typeface="Arial" charset="0"/>
              <a:buAutoNum type="arabicPeriod"/>
            </a:pPr>
            <a:endParaRPr lang="ru-RU" sz="2400" b="1" smtClean="0">
              <a:solidFill>
                <a:srgbClr val="002060"/>
              </a:solidFill>
            </a:endParaRPr>
          </a:p>
          <a:p>
            <a:pPr marL="342900" indent="-342900" eaLnBrk="1" hangingPunct="1">
              <a:buFont typeface="Arial" charset="0"/>
              <a:buAutoNum type="arabicPeriod"/>
            </a:pPr>
            <a:endParaRPr lang="ru-RU" sz="2400" b="1" smtClean="0">
              <a:solidFill>
                <a:srgbClr val="002060"/>
              </a:solidFill>
            </a:endParaRPr>
          </a:p>
          <a:p>
            <a:pPr marL="342900" indent="-342900" eaLnBrk="1" hangingPunct="1">
              <a:buFont typeface="Arial" charset="0"/>
              <a:buAutoNum type="arabicPeriod"/>
            </a:pPr>
            <a:endParaRPr lang="ru-RU" sz="2400" b="1" smtClean="0">
              <a:solidFill>
                <a:srgbClr val="002060"/>
              </a:solidFill>
            </a:endParaRPr>
          </a:p>
          <a:p>
            <a:pPr marL="342900" indent="-342900" eaLnBrk="1" hangingPunct="1">
              <a:buFont typeface="Arial" charset="0"/>
              <a:buAutoNum type="arabicPeriod"/>
            </a:pPr>
            <a:r>
              <a:rPr lang="ru-RU" sz="2400" b="1" smtClean="0">
                <a:solidFill>
                  <a:srgbClr val="002060"/>
                </a:solidFill>
              </a:rPr>
              <a:t>Я решил, что мой дом будет построен как пятистенок.</a:t>
            </a:r>
          </a:p>
          <a:p>
            <a:pPr marL="342900" indent="-342900" eaLnBrk="1" hangingPunct="1"/>
            <a:endParaRPr lang="ru-RU" sz="2400" b="1" smtClean="0">
              <a:solidFill>
                <a:srgbClr val="002060"/>
              </a:solidFill>
            </a:endParaRPr>
          </a:p>
        </p:txBody>
      </p:sp>
      <p:pic>
        <p:nvPicPr>
          <p:cNvPr id="9" name="Рисунок 8" descr="DSCN8701.JPG"/>
          <p:cNvPicPr>
            <a:picLocks noChangeAspect="1"/>
          </p:cNvPicPr>
          <p:nvPr/>
        </p:nvPicPr>
        <p:blipFill>
          <a:blip r:embed="rId2" cstate="print"/>
          <a:stretch>
            <a:fillRect/>
          </a:stretch>
        </p:blipFill>
        <p:spPr>
          <a:xfrm>
            <a:off x="4716016" y="3573016"/>
            <a:ext cx="3707904" cy="27809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Содержимое 9" descr="timthumb.jpg"/>
          <p:cNvPicPr>
            <a:picLocks noGrp="1" noChangeAspect="1"/>
          </p:cNvPicPr>
          <p:nvPr>
            <p:ph idx="1"/>
          </p:nvPr>
        </p:nvPicPr>
        <p:blipFill>
          <a:blip r:embed="rId3" cstate="print"/>
          <a:stretch>
            <a:fillRect/>
          </a:stretch>
        </p:blipFill>
        <p:spPr>
          <a:xfrm>
            <a:off x="4355975" y="381820"/>
            <a:ext cx="4362267" cy="2903164"/>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227013"/>
            <a:ext cx="3008313" cy="46037"/>
          </a:xfrm>
        </p:spPr>
        <p:txBody>
          <a:bodyPr rtlCol="0">
            <a:normAutofit fontScale="90000"/>
          </a:bodyPr>
          <a:lstStyle/>
          <a:p>
            <a:pPr eaLnBrk="1" fontAlgn="auto" hangingPunct="1">
              <a:spcAft>
                <a:spcPts val="0"/>
              </a:spcAft>
              <a:defRPr/>
            </a:pPr>
            <a:endParaRPr lang="ru-RU" dirty="0"/>
          </a:p>
        </p:txBody>
      </p:sp>
      <p:pic>
        <p:nvPicPr>
          <p:cNvPr id="5" name="Содержимое 4" descr="izbast14.jpg"/>
          <p:cNvPicPr>
            <a:picLocks noGrp="1" noChangeAspect="1"/>
          </p:cNvPicPr>
          <p:nvPr>
            <p:ph idx="1"/>
          </p:nvPr>
        </p:nvPicPr>
        <p:blipFill>
          <a:blip r:embed="rId2" cstate="print"/>
          <a:stretch>
            <a:fillRect/>
          </a:stretch>
        </p:blipFill>
        <p:spPr>
          <a:xfrm>
            <a:off x="4283968" y="188640"/>
            <a:ext cx="4072452" cy="3332007"/>
          </a:xfrm>
          <a:effectLst>
            <a:softEdge rad="112500"/>
          </a:effectLst>
        </p:spPr>
      </p:pic>
      <p:sp>
        <p:nvSpPr>
          <p:cNvPr id="4" name="Текст 3"/>
          <p:cNvSpPr>
            <a:spLocks noGrp="1"/>
          </p:cNvSpPr>
          <p:nvPr>
            <p:ph type="body" sz="half" idx="2"/>
          </p:nvPr>
        </p:nvSpPr>
        <p:spPr>
          <a:xfrm>
            <a:off x="179388" y="549275"/>
            <a:ext cx="3744912" cy="6119813"/>
          </a:xfrm>
        </p:spPr>
        <p:txBody>
          <a:bodyPr rtlCol="0">
            <a:normAutofit fontScale="47500" lnSpcReduction="20000"/>
          </a:bodyPr>
          <a:lstStyle/>
          <a:p>
            <a:pPr marL="342900" indent="-342900" eaLnBrk="1" fontAlgn="auto" hangingPunct="1">
              <a:spcAft>
                <a:spcPts val="0"/>
              </a:spcAft>
              <a:buFont typeface="Arial" pitchFamily="34" charset="0"/>
              <a:buNone/>
              <a:defRPr/>
            </a:pPr>
            <a:r>
              <a:rPr lang="ru-RU" sz="5100" b="1" dirty="0" smtClean="0">
                <a:solidFill>
                  <a:srgbClr val="002060"/>
                </a:solidFill>
              </a:rPr>
              <a:t>3.  В своем доме я обязательно применю резьбу по дереву, особенно на фасаде здания.</a:t>
            </a:r>
          </a:p>
          <a:p>
            <a:pPr marL="342900" indent="-342900" eaLnBrk="1" fontAlgn="auto" hangingPunct="1">
              <a:spcAft>
                <a:spcPts val="0"/>
              </a:spcAft>
              <a:buFont typeface="Arial" pitchFamily="34" charset="0"/>
              <a:buNone/>
              <a:defRPr/>
            </a:pPr>
            <a:r>
              <a:rPr lang="ru-RU" sz="5100" b="1" dirty="0" smtClean="0">
                <a:solidFill>
                  <a:srgbClr val="002060"/>
                </a:solidFill>
              </a:rPr>
              <a:t>4. Внутреннее убранство моего дома обязательно будет соответствовать традициям русской избы второй половины </a:t>
            </a:r>
            <a:r>
              <a:rPr lang="en-US" sz="5100" b="1" dirty="0" smtClean="0">
                <a:solidFill>
                  <a:srgbClr val="002060"/>
                </a:solidFill>
              </a:rPr>
              <a:t>XIX </a:t>
            </a:r>
            <a:r>
              <a:rPr lang="ru-RU" sz="5100" b="1" dirty="0" smtClean="0">
                <a:solidFill>
                  <a:srgbClr val="002060"/>
                </a:solidFill>
              </a:rPr>
              <a:t>-</a:t>
            </a:r>
            <a:r>
              <a:rPr lang="en-US" sz="5100" b="1" dirty="0" smtClean="0">
                <a:solidFill>
                  <a:srgbClr val="002060"/>
                </a:solidFill>
              </a:rPr>
              <a:t> </a:t>
            </a:r>
            <a:r>
              <a:rPr lang="ru-RU" sz="5100" b="1" dirty="0" smtClean="0">
                <a:solidFill>
                  <a:srgbClr val="002060"/>
                </a:solidFill>
              </a:rPr>
              <a:t>начала </a:t>
            </a:r>
            <a:r>
              <a:rPr lang="en-US" sz="5100" b="1" dirty="0" smtClean="0">
                <a:solidFill>
                  <a:srgbClr val="002060"/>
                </a:solidFill>
              </a:rPr>
              <a:t>XX</a:t>
            </a:r>
            <a:r>
              <a:rPr lang="ru-RU" sz="5100" b="1" dirty="0" smtClean="0">
                <a:solidFill>
                  <a:srgbClr val="002060"/>
                </a:solidFill>
              </a:rPr>
              <a:t> века</a:t>
            </a:r>
          </a:p>
          <a:p>
            <a:pPr marL="342900" indent="-342900" eaLnBrk="1" fontAlgn="auto" hangingPunct="1">
              <a:spcAft>
                <a:spcPts val="0"/>
              </a:spcAft>
              <a:buFont typeface="Arial" pitchFamily="34" charset="0"/>
              <a:buNone/>
              <a:defRPr/>
            </a:pPr>
            <a:r>
              <a:rPr lang="ru-RU" sz="5100" b="1" dirty="0" smtClean="0">
                <a:solidFill>
                  <a:srgbClr val="002060"/>
                </a:solidFill>
              </a:rPr>
              <a:t>5. Я спроектировал также двор моего будущего дома,  который обеспечит мне ведение натурального хозяйства.</a:t>
            </a:r>
          </a:p>
          <a:p>
            <a:pPr eaLnBrk="1" fontAlgn="auto" hangingPunct="1">
              <a:spcAft>
                <a:spcPts val="0"/>
              </a:spcAft>
              <a:buFont typeface="Arial" pitchFamily="34" charset="0"/>
              <a:buNone/>
              <a:defRPr/>
            </a:pPr>
            <a:endParaRPr lang="ru-RU" dirty="0"/>
          </a:p>
        </p:txBody>
      </p:sp>
      <p:pic>
        <p:nvPicPr>
          <p:cNvPr id="6" name="Рисунок 5" descr="IMAG0078.jpg"/>
          <p:cNvPicPr>
            <a:picLocks noChangeAspect="1"/>
          </p:cNvPicPr>
          <p:nvPr/>
        </p:nvPicPr>
        <p:blipFill>
          <a:blip r:embed="rId3" cstate="print"/>
          <a:stretch>
            <a:fillRect/>
          </a:stretch>
        </p:blipFill>
        <p:spPr>
          <a:xfrm>
            <a:off x="3851920" y="3789040"/>
            <a:ext cx="4933123" cy="278092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Заголовок 4"/>
          <p:cNvSpPr>
            <a:spLocks noGrp="1"/>
          </p:cNvSpPr>
          <p:nvPr>
            <p:ph type="title"/>
          </p:nvPr>
        </p:nvSpPr>
        <p:spPr/>
        <p:txBody>
          <a:bodyPr/>
          <a:lstStyle/>
          <a:p>
            <a:r>
              <a:rPr lang="ru-RU" sz="3200" b="1" smtClean="0">
                <a:solidFill>
                  <a:srgbClr val="FFFF00"/>
                </a:solidFill>
              </a:rPr>
              <a:t>Урок труда 4 «Б» класса по теме</a:t>
            </a:r>
            <a:br>
              <a:rPr lang="ru-RU" sz="3200" b="1" smtClean="0">
                <a:solidFill>
                  <a:srgbClr val="FFFF00"/>
                </a:solidFill>
              </a:rPr>
            </a:br>
            <a:r>
              <a:rPr lang="ru-RU" sz="3200" b="1" smtClean="0">
                <a:solidFill>
                  <a:srgbClr val="FFFF00"/>
                </a:solidFill>
              </a:rPr>
              <a:t>«Традиции русского деревянного зодчества»</a:t>
            </a:r>
          </a:p>
        </p:txBody>
      </p:sp>
      <p:pic>
        <p:nvPicPr>
          <p:cNvPr id="7" name="Объект 6"/>
          <p:cNvPicPr>
            <a:picLocks noGrp="1" noChangeAspect="1"/>
          </p:cNvPicPr>
          <p:nvPr>
            <p:ph idx="1"/>
          </p:nvPr>
        </p:nvPicPr>
        <p:blipFill>
          <a:blip r:embed="rId2" cstate="print">
            <a:extLst>
              <a:ext uri="{28A0092B-C50C-407E-A947-70E740481C1C}"/>
            </a:extLst>
          </a:blip>
          <a:stretch>
            <a:fillRect/>
          </a:stretch>
        </p:blipFill>
        <p:spPr>
          <a:xfrm>
            <a:off x="395536" y="1556792"/>
            <a:ext cx="3833268" cy="2548715"/>
          </a:xfrm>
          <a:ln w="38100">
            <a:solidFill>
              <a:srgbClr val="009900"/>
            </a:solidFill>
          </a:ln>
          <a:effectLst>
            <a:glow rad="139700">
              <a:schemeClr val="accent3">
                <a:satMod val="175000"/>
                <a:alpha val="40000"/>
              </a:schemeClr>
            </a:glow>
          </a:effectLst>
        </p:spPr>
      </p:pic>
      <p:pic>
        <p:nvPicPr>
          <p:cNvPr id="8" name="Рисунок 7"/>
          <p:cNvPicPr>
            <a:picLocks noChangeAspect="1"/>
          </p:cNvPicPr>
          <p:nvPr/>
        </p:nvPicPr>
        <p:blipFill>
          <a:blip r:embed="rId3" cstate="print">
            <a:extLst>
              <a:ext uri="{28A0092B-C50C-407E-A947-70E740481C1C}"/>
            </a:extLst>
          </a:blip>
          <a:stretch>
            <a:fillRect/>
          </a:stretch>
        </p:blipFill>
        <p:spPr>
          <a:xfrm>
            <a:off x="4493658" y="3429000"/>
            <a:ext cx="4332004" cy="2880321"/>
          </a:xfrm>
          <a:prstGeom prst="rect">
            <a:avLst/>
          </a:prstGeom>
          <a:ln w="38100">
            <a:solidFill>
              <a:srgbClr val="FF6699"/>
            </a:solidFill>
          </a:ln>
          <a:effectLst>
            <a:glow rad="139700">
              <a:schemeClr val="accent2">
                <a:satMod val="175000"/>
                <a:alpha val="40000"/>
              </a:schemeClr>
            </a:glow>
          </a:effectLst>
        </p:spPr>
      </p:pic>
      <p:pic>
        <p:nvPicPr>
          <p:cNvPr id="10" name="Рисунок 9"/>
          <p:cNvPicPr>
            <a:picLocks noChangeAspect="1"/>
          </p:cNvPicPr>
          <p:nvPr/>
        </p:nvPicPr>
        <p:blipFill>
          <a:blip r:embed="rId4" cstate="print">
            <a:extLst>
              <a:ext uri="{28A0092B-C50C-407E-A947-70E740481C1C}"/>
            </a:extLst>
          </a:blip>
          <a:stretch>
            <a:fillRect/>
          </a:stretch>
        </p:blipFill>
        <p:spPr>
          <a:xfrm>
            <a:off x="1414040" y="4333499"/>
            <a:ext cx="1553100" cy="2335862"/>
          </a:xfrm>
          <a:prstGeom prst="rect">
            <a:avLst/>
          </a:prstGeom>
          <a:ln w="38100">
            <a:solidFill>
              <a:srgbClr val="66CCFF"/>
            </a:solidFill>
          </a:ln>
          <a:effectLst>
            <a:glow rad="139700">
              <a:schemeClr val="accent1">
                <a:satMod val="175000"/>
                <a:alpha val="40000"/>
              </a:schemeClr>
            </a:glow>
          </a:effectLst>
        </p:spPr>
      </p:pic>
      <p:sp>
        <p:nvSpPr>
          <p:cNvPr id="32773" name="TextBox 10"/>
          <p:cNvSpPr txBox="1">
            <a:spLocks noChangeArrowheads="1"/>
          </p:cNvSpPr>
          <p:nvPr/>
        </p:nvSpPr>
        <p:spPr bwMode="auto">
          <a:xfrm>
            <a:off x="4464050" y="1500188"/>
            <a:ext cx="4429125" cy="1322387"/>
          </a:xfrm>
          <a:prstGeom prst="rect">
            <a:avLst/>
          </a:prstGeom>
          <a:noFill/>
          <a:ln w="9525">
            <a:noFill/>
            <a:miter lim="800000"/>
            <a:headEnd/>
            <a:tailEnd/>
          </a:ln>
        </p:spPr>
        <p:txBody>
          <a:bodyPr>
            <a:spAutoFit/>
          </a:bodyPr>
          <a:lstStyle/>
          <a:p>
            <a:r>
              <a:rPr lang="ru-RU" sz="2000">
                <a:solidFill>
                  <a:srgbClr val="0070C0"/>
                </a:solidFill>
              </a:rPr>
              <a:t>1. Работа с конструктором «Бревнышки» для проектирования различных типов русской избы</a:t>
            </a:r>
          </a:p>
          <a:p>
            <a:r>
              <a:rPr lang="ru-RU" sz="2000">
                <a:solidFill>
                  <a:srgbClr val="0070C0"/>
                </a:solidFill>
              </a:rPr>
              <a:t>2. Создание панно «Русская изба»</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Заголовок 1"/>
          <p:cNvSpPr>
            <a:spLocks noGrp="1"/>
          </p:cNvSpPr>
          <p:nvPr>
            <p:ph type="title"/>
          </p:nvPr>
        </p:nvSpPr>
        <p:spPr/>
        <p:txBody>
          <a:bodyPr/>
          <a:lstStyle/>
          <a:p>
            <a:r>
              <a:rPr lang="ru-RU" b="1" smtClean="0">
                <a:solidFill>
                  <a:srgbClr val="FFFF00"/>
                </a:solidFill>
              </a:rPr>
              <a:t>Анкетирование одноклассников</a:t>
            </a:r>
          </a:p>
        </p:txBody>
      </p:sp>
      <p:pic>
        <p:nvPicPr>
          <p:cNvPr id="1027" name="Picture 3"/>
          <p:cNvPicPr>
            <a:picLocks noGrp="1" noChangeAspect="1" noChangeArrowheads="1"/>
          </p:cNvPicPr>
          <p:nvPr>
            <p:ph idx="1"/>
          </p:nvPr>
        </p:nvPicPr>
        <p:blipFill>
          <a:blip r:embed="rId2"/>
          <a:srcRect/>
          <a:stretch>
            <a:fillRect/>
          </a:stretch>
        </p:blipFill>
        <p:spPr>
          <a:xfrm>
            <a:off x="1331913" y="2924175"/>
            <a:ext cx="6211887" cy="3384550"/>
          </a:xfrm>
          <a:solidFill>
            <a:srgbClr val="FFC000"/>
          </a:solidFill>
          <a:ln>
            <a:noFill/>
          </a:ln>
          <a:effectLst>
            <a:outerShdw blurRad="50800" dist="38100" dir="13500000" algn="b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pic>
      <p:sp>
        <p:nvSpPr>
          <p:cNvPr id="33795" name="TextBox 6"/>
          <p:cNvSpPr txBox="1">
            <a:spLocks noChangeArrowheads="1"/>
          </p:cNvSpPr>
          <p:nvPr/>
        </p:nvSpPr>
        <p:spPr bwMode="auto">
          <a:xfrm>
            <a:off x="1182688" y="1412875"/>
            <a:ext cx="6918325" cy="1323975"/>
          </a:xfrm>
          <a:prstGeom prst="rect">
            <a:avLst/>
          </a:prstGeom>
          <a:noFill/>
          <a:ln w="9525">
            <a:noFill/>
            <a:miter lim="800000"/>
            <a:headEnd/>
            <a:tailEnd/>
          </a:ln>
        </p:spPr>
        <p:txBody>
          <a:bodyPr>
            <a:spAutoFit/>
          </a:bodyPr>
          <a:lstStyle/>
          <a:p>
            <a:pPr marL="342900" indent="-342900">
              <a:buFontTx/>
              <a:buAutoNum type="arabicPeriod"/>
            </a:pPr>
            <a:r>
              <a:rPr lang="ru-RU" sz="2000" b="1">
                <a:solidFill>
                  <a:srgbClr val="0070C0"/>
                </a:solidFill>
              </a:rPr>
              <a:t>Интересует ли тебя тема деревянного зодчества?</a:t>
            </a:r>
          </a:p>
          <a:p>
            <a:pPr marL="342900" indent="-342900">
              <a:buFontTx/>
              <a:buAutoNum type="arabicPeriod"/>
            </a:pPr>
            <a:r>
              <a:rPr lang="ru-RU" sz="2000" b="1">
                <a:solidFill>
                  <a:srgbClr val="0070C0"/>
                </a:solidFill>
              </a:rPr>
              <a:t>Посещал ли ты музеи деревянного зодчества?</a:t>
            </a:r>
          </a:p>
          <a:p>
            <a:pPr marL="342900" indent="-342900">
              <a:buFontTx/>
              <a:buAutoNum type="arabicPeriod"/>
            </a:pPr>
            <a:r>
              <a:rPr lang="ru-RU" sz="2000" b="1">
                <a:solidFill>
                  <a:srgbClr val="0070C0"/>
                </a:solidFill>
              </a:rPr>
              <a:t>Был ли в русской деревне и какие впечатления остались?</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Заголовок 1"/>
          <p:cNvSpPr>
            <a:spLocks noGrp="1"/>
          </p:cNvSpPr>
          <p:nvPr>
            <p:ph type="title"/>
          </p:nvPr>
        </p:nvSpPr>
        <p:spPr>
          <a:xfrm>
            <a:off x="457200" y="274638"/>
            <a:ext cx="8229600" cy="850900"/>
          </a:xfrm>
        </p:spPr>
        <p:txBody>
          <a:bodyPr/>
          <a:lstStyle/>
          <a:p>
            <a:r>
              <a:rPr lang="ru-RU" b="1" smtClean="0">
                <a:solidFill>
                  <a:srgbClr val="FFFF00"/>
                </a:solidFill>
              </a:rPr>
              <a:t>Результаты анкетирования</a:t>
            </a:r>
          </a:p>
        </p:txBody>
      </p:sp>
      <p:graphicFrame>
        <p:nvGraphicFramePr>
          <p:cNvPr id="34818" name="Объект 3"/>
          <p:cNvGraphicFramePr>
            <a:graphicFrameLocks noGrp="1"/>
          </p:cNvGraphicFramePr>
          <p:nvPr>
            <p:ph idx="1"/>
          </p:nvPr>
        </p:nvGraphicFramePr>
        <p:xfrm>
          <a:off x="179388" y="1196975"/>
          <a:ext cx="8507412" cy="5472113"/>
        </p:xfrm>
        <a:graphic>
          <a:graphicData uri="http://schemas.openxmlformats.org/presentationml/2006/ole">
            <p:oleObj spid="_x0000_s34818" r:id="rId3" imgW="8510754" imgH="5474682" progId="Excel.Chart.8">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87325" y="439738"/>
            <a:ext cx="8632825" cy="2735262"/>
          </a:xfrm>
        </p:spPr>
        <p:txBody>
          <a:bodyPr rtlCol="0">
            <a:normAutofit fontScale="85000" lnSpcReduction="10000"/>
          </a:bodyPr>
          <a:lstStyle/>
          <a:p>
            <a:pPr eaLnBrk="1" fontAlgn="auto" hangingPunct="1">
              <a:spcAft>
                <a:spcPts val="0"/>
              </a:spcAft>
              <a:buFont typeface="Arial" pitchFamily="34" charset="0"/>
              <a:buNone/>
              <a:defRPr/>
            </a:pPr>
            <a:r>
              <a:rPr lang="ru-RU" sz="4000" b="1" dirty="0" smtClean="0">
                <a:solidFill>
                  <a:srgbClr val="002060"/>
                </a:solidFill>
              </a:rPr>
              <a:t>   		 Целью моего исследования стало применение опыта российских мастеров - строителей конца </a:t>
            </a:r>
            <a:r>
              <a:rPr lang="en-US" sz="4000" b="1" dirty="0" smtClean="0">
                <a:solidFill>
                  <a:srgbClr val="002060"/>
                </a:solidFill>
              </a:rPr>
              <a:t>XIX</a:t>
            </a:r>
            <a:r>
              <a:rPr lang="ru-RU" sz="4000" b="1" dirty="0" smtClean="0">
                <a:solidFill>
                  <a:srgbClr val="002060"/>
                </a:solidFill>
              </a:rPr>
              <a:t> и начала </a:t>
            </a:r>
            <a:r>
              <a:rPr lang="en-US" sz="4000" b="1" dirty="0" smtClean="0">
                <a:solidFill>
                  <a:srgbClr val="002060"/>
                </a:solidFill>
              </a:rPr>
              <a:t>XX </a:t>
            </a:r>
            <a:r>
              <a:rPr lang="ru-RU" sz="4000" b="1" dirty="0" smtClean="0">
                <a:solidFill>
                  <a:srgbClr val="002060"/>
                </a:solidFill>
              </a:rPr>
              <a:t> века в современном деревянном зодчестве и проектировании своего будущего дома</a:t>
            </a:r>
            <a:r>
              <a:rPr lang="ru-RU" b="1" dirty="0" smtClean="0">
                <a:solidFill>
                  <a:srgbClr val="002060"/>
                </a:solidFill>
              </a:rPr>
              <a:t>.</a:t>
            </a:r>
          </a:p>
          <a:p>
            <a:pPr eaLnBrk="1" fontAlgn="auto" hangingPunct="1">
              <a:spcAft>
                <a:spcPts val="0"/>
              </a:spcAft>
              <a:buFont typeface="Arial" pitchFamily="34" charset="0"/>
              <a:buChar char="•"/>
              <a:defRPr/>
            </a:pPr>
            <a:endParaRPr lang="ru-RU" dirty="0"/>
          </a:p>
        </p:txBody>
      </p:sp>
      <p:pic>
        <p:nvPicPr>
          <p:cNvPr id="4" name="Рисунок 3" descr="DSCN9346.JPG"/>
          <p:cNvPicPr>
            <a:picLocks noChangeAspect="1"/>
          </p:cNvPicPr>
          <p:nvPr/>
        </p:nvPicPr>
        <p:blipFill>
          <a:blip r:embed="rId2" cstate="print"/>
          <a:stretch>
            <a:fillRect/>
          </a:stretch>
        </p:blipFill>
        <p:spPr>
          <a:xfrm>
            <a:off x="2195736" y="3068960"/>
            <a:ext cx="4968552" cy="3456384"/>
          </a:xfrm>
          <a:prstGeom prst="star32">
            <a:avLst>
              <a:gd name="adj" fmla="val 42816"/>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Заголовок 1"/>
          <p:cNvSpPr>
            <a:spLocks noGrp="1"/>
          </p:cNvSpPr>
          <p:nvPr>
            <p:ph type="title" idx="4294967295"/>
          </p:nvPr>
        </p:nvSpPr>
        <p:spPr>
          <a:xfrm>
            <a:off x="323850" y="260350"/>
            <a:ext cx="8229600" cy="6394450"/>
          </a:xfrm>
        </p:spPr>
        <p:txBody>
          <a:bodyPr/>
          <a:lstStyle/>
          <a:p>
            <a:pPr algn="l" eaLnBrk="1" hangingPunct="1"/>
            <a:r>
              <a:rPr lang="ru-RU" sz="2800" b="1" smtClean="0">
                <a:solidFill>
                  <a:srgbClr val="FFFF00"/>
                </a:solidFill>
              </a:rPr>
              <a:t>	  </a:t>
            </a:r>
            <a:r>
              <a:rPr lang="ru-RU" sz="3200" b="1" smtClean="0">
                <a:solidFill>
                  <a:srgbClr val="FFFF00"/>
                </a:solidFill>
              </a:rPr>
              <a:t>По результатам  проведенного исследования я сделал следующие выводы:</a:t>
            </a:r>
            <a:r>
              <a:rPr lang="ru-RU" sz="2800" smtClean="0"/>
              <a:t/>
            </a:r>
            <a:br>
              <a:rPr lang="ru-RU" sz="2800" smtClean="0"/>
            </a:br>
            <a:r>
              <a:rPr lang="ru-RU" sz="2800" b="1" smtClean="0">
                <a:solidFill>
                  <a:srgbClr val="002060"/>
                </a:solidFill>
              </a:rPr>
              <a:t>     1. Необходимо сохранять и изучать традиционное  русское деревянное зодчество</a:t>
            </a:r>
            <a:br>
              <a:rPr lang="ru-RU" sz="2800" b="1" smtClean="0">
                <a:solidFill>
                  <a:srgbClr val="002060"/>
                </a:solidFill>
              </a:rPr>
            </a:br>
            <a:r>
              <a:rPr lang="ru-RU" sz="2800" b="1" smtClean="0">
                <a:solidFill>
                  <a:srgbClr val="002060"/>
                </a:solidFill>
              </a:rPr>
              <a:t>     2. Очень важно создавать школы мастеров деревянного зодчества, где опытные зодчие будут обучать молодых, таким образом будут сохранены уникальные технологии русского деревянного зодчества</a:t>
            </a:r>
            <a:br>
              <a:rPr lang="ru-RU" sz="2800" b="1" smtClean="0">
                <a:solidFill>
                  <a:srgbClr val="002060"/>
                </a:solidFill>
              </a:rPr>
            </a:br>
            <a:r>
              <a:rPr lang="ru-RU" sz="2800" b="1" smtClean="0">
                <a:solidFill>
                  <a:srgbClr val="002060"/>
                </a:solidFill>
              </a:rPr>
              <a:t>     3.  Возможно использовать опыт российских зодчих в современном строительстве</a:t>
            </a:r>
            <a:br>
              <a:rPr lang="ru-RU" sz="2800" b="1" smtClean="0">
                <a:solidFill>
                  <a:srgbClr val="002060"/>
                </a:solidFill>
              </a:rPr>
            </a:br>
            <a:r>
              <a:rPr lang="ru-RU" sz="2800" b="1" smtClean="0">
                <a:solidFill>
                  <a:srgbClr val="002060"/>
                </a:solidFill>
              </a:rPr>
              <a:t>     4.  Считаю целесообразным включить в обучение информацию о традициях и укладе жизни наших предков</a:t>
            </a:r>
            <a:br>
              <a:rPr lang="ru-RU" sz="2800" b="1" smtClean="0">
                <a:solidFill>
                  <a:srgbClr val="002060"/>
                </a:solidFill>
              </a:rPr>
            </a:br>
            <a:endParaRPr lang="ru-RU" sz="2800" b="1" smtClean="0">
              <a:solidFill>
                <a:srgbClr val="00206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DSCN9116.JPG"/>
          <p:cNvPicPr>
            <a:picLocks noChangeAspect="1"/>
          </p:cNvPicPr>
          <p:nvPr/>
        </p:nvPicPr>
        <p:blipFill>
          <a:blip r:embed="rId2" cstate="print"/>
          <a:stretch>
            <a:fillRect/>
          </a:stretch>
        </p:blipFill>
        <p:spPr>
          <a:xfrm>
            <a:off x="3928562" y="1203535"/>
            <a:ext cx="4451082" cy="2683745"/>
          </a:xfrm>
          <a:prstGeom prst="flowChartAlternateProcess">
            <a:avLst/>
          </a:prstGeom>
          <a:ln>
            <a:noFill/>
          </a:ln>
          <a:effectLst>
            <a:softEdge rad="112500"/>
          </a:effectLst>
        </p:spPr>
      </p:pic>
      <p:sp>
        <p:nvSpPr>
          <p:cNvPr id="36866" name="Заголовок 1"/>
          <p:cNvSpPr>
            <a:spLocks noGrp="1"/>
          </p:cNvSpPr>
          <p:nvPr>
            <p:ph type="ctrTitle"/>
          </p:nvPr>
        </p:nvSpPr>
        <p:spPr>
          <a:xfrm>
            <a:off x="468313" y="-1035050"/>
            <a:ext cx="7772400" cy="3743325"/>
          </a:xfrm>
        </p:spPr>
        <p:txBody>
          <a:bodyPr/>
          <a:lstStyle/>
          <a:p>
            <a:pPr eaLnBrk="1" hangingPunct="1"/>
            <a:r>
              <a:rPr lang="ru-RU" sz="4800" b="1" smtClean="0">
                <a:solidFill>
                  <a:srgbClr val="009900"/>
                </a:solidFill>
              </a:rPr>
              <a:t>СПАСИБО ЗА ВНИМАНИЕ!!!</a:t>
            </a:r>
          </a:p>
        </p:txBody>
      </p:sp>
      <p:pic>
        <p:nvPicPr>
          <p:cNvPr id="4" name="Рисунок 3" descr="DSCN9153.JPG"/>
          <p:cNvPicPr>
            <a:picLocks noChangeAspect="1"/>
          </p:cNvPicPr>
          <p:nvPr/>
        </p:nvPicPr>
        <p:blipFill>
          <a:blip r:embed="rId3" cstate="print"/>
          <a:stretch>
            <a:fillRect/>
          </a:stretch>
        </p:blipFill>
        <p:spPr>
          <a:xfrm>
            <a:off x="403598" y="1345084"/>
            <a:ext cx="3384375" cy="4725143"/>
          </a:xfrm>
          <a:prstGeom prst="flowChartAlternateProcess">
            <a:avLst/>
          </a:prstGeom>
          <a:ln>
            <a:noFill/>
          </a:ln>
          <a:effectLst>
            <a:softEdge rad="112500"/>
          </a:effectLst>
        </p:spPr>
      </p:pic>
      <p:pic>
        <p:nvPicPr>
          <p:cNvPr id="5" name="Рисунок 4" descr="DSCN9199.JPG"/>
          <p:cNvPicPr>
            <a:picLocks noChangeAspect="1"/>
          </p:cNvPicPr>
          <p:nvPr/>
        </p:nvPicPr>
        <p:blipFill>
          <a:blip r:embed="rId4" cstate="print"/>
          <a:stretch>
            <a:fillRect/>
          </a:stretch>
        </p:blipFill>
        <p:spPr>
          <a:xfrm>
            <a:off x="4723327" y="3939976"/>
            <a:ext cx="3871897" cy="2654914"/>
          </a:xfrm>
          <a:prstGeom prst="flowChartAlternateProcess">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IMAG0063.jpg"/>
          <p:cNvPicPr>
            <a:picLocks noChangeAspect="1"/>
          </p:cNvPicPr>
          <p:nvPr/>
        </p:nvPicPr>
        <p:blipFill>
          <a:blip r:embed="rId2" cstate="print"/>
          <a:stretch>
            <a:fillRect/>
          </a:stretch>
        </p:blipFill>
        <p:spPr>
          <a:xfrm>
            <a:off x="6300192" y="2204864"/>
            <a:ext cx="2543463" cy="437145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rgbClr val="FFFF00"/>
                </a:solidFill>
              </a:rPr>
              <a:t>В соответствии с целью были поставлены следующие задачи:</a:t>
            </a:r>
            <a:endParaRPr lang="ru-RU" b="1" dirty="0">
              <a:solidFill>
                <a:srgbClr val="FFFF00"/>
              </a:solidFill>
            </a:endParaRPr>
          </a:p>
        </p:txBody>
      </p:sp>
      <p:sp>
        <p:nvSpPr>
          <p:cNvPr id="17411" name="Содержимое 2"/>
          <p:cNvSpPr>
            <a:spLocks noGrp="1"/>
          </p:cNvSpPr>
          <p:nvPr>
            <p:ph idx="1"/>
          </p:nvPr>
        </p:nvSpPr>
        <p:spPr>
          <a:xfrm>
            <a:off x="179388" y="1557338"/>
            <a:ext cx="6337300" cy="2663825"/>
          </a:xfrm>
        </p:spPr>
        <p:txBody>
          <a:bodyPr/>
          <a:lstStyle/>
          <a:p>
            <a:pPr eaLnBrk="1" hangingPunct="1">
              <a:defRPr/>
            </a:pPr>
            <a:r>
              <a:rPr lang="ru-RU" sz="2000" b="1" dirty="0" smtClean="0">
                <a:solidFill>
                  <a:srgbClr val="002060"/>
                </a:solidFill>
              </a:rPr>
              <a:t>Изучить строение русской избы второй половины </a:t>
            </a:r>
            <a:r>
              <a:rPr lang="en-US" sz="2000" b="1" dirty="0" smtClean="0">
                <a:solidFill>
                  <a:srgbClr val="002060"/>
                </a:solidFill>
              </a:rPr>
              <a:t>XIX </a:t>
            </a:r>
            <a:r>
              <a:rPr lang="ru-RU" sz="2000" b="1" dirty="0" smtClean="0">
                <a:solidFill>
                  <a:srgbClr val="002060"/>
                </a:solidFill>
              </a:rPr>
              <a:t>-</a:t>
            </a:r>
            <a:r>
              <a:rPr lang="en-US" sz="2000" b="1" dirty="0" smtClean="0">
                <a:solidFill>
                  <a:srgbClr val="002060"/>
                </a:solidFill>
              </a:rPr>
              <a:t> </a:t>
            </a:r>
            <a:r>
              <a:rPr lang="ru-RU" sz="2000" b="1" dirty="0" smtClean="0">
                <a:solidFill>
                  <a:srgbClr val="002060"/>
                </a:solidFill>
              </a:rPr>
              <a:t>начала </a:t>
            </a:r>
            <a:r>
              <a:rPr lang="en-US" sz="2000" b="1" dirty="0" smtClean="0">
                <a:solidFill>
                  <a:srgbClr val="002060"/>
                </a:solidFill>
              </a:rPr>
              <a:t>XX</a:t>
            </a:r>
            <a:r>
              <a:rPr lang="ru-RU" sz="2000" b="1" dirty="0" smtClean="0">
                <a:solidFill>
                  <a:srgbClr val="002060"/>
                </a:solidFill>
              </a:rPr>
              <a:t> века</a:t>
            </a:r>
          </a:p>
          <a:p>
            <a:pPr eaLnBrk="1" hangingPunct="1">
              <a:defRPr/>
            </a:pPr>
            <a:r>
              <a:rPr lang="ru-RU" sz="2000" b="1" dirty="0" smtClean="0">
                <a:solidFill>
                  <a:srgbClr val="002060"/>
                </a:solidFill>
              </a:rPr>
              <a:t>Применить полученные знания в создании деревянной и художественной модели  своего дома </a:t>
            </a:r>
          </a:p>
          <a:p>
            <a:pPr eaLnBrk="1" hangingPunct="1">
              <a:defRPr/>
            </a:pPr>
            <a:r>
              <a:rPr lang="ru-RU" sz="2000" b="1" dirty="0" smtClean="0">
                <a:solidFill>
                  <a:srgbClr val="002060"/>
                </a:solidFill>
              </a:rPr>
              <a:t>Провести урок труда в своем классе по теме:</a:t>
            </a:r>
          </a:p>
          <a:p>
            <a:pPr marL="0" indent="0" eaLnBrk="1" hangingPunct="1">
              <a:buFont typeface="Arial" charset="0"/>
              <a:buNone/>
              <a:defRPr/>
            </a:pPr>
            <a:r>
              <a:rPr lang="ru-RU" sz="2000" b="1" dirty="0" smtClean="0">
                <a:solidFill>
                  <a:srgbClr val="002060"/>
                </a:solidFill>
              </a:rPr>
              <a:t>      «Традиции русского деревянного зодчества»</a:t>
            </a:r>
            <a:endParaRPr lang="ru-RU" sz="2000" b="1" dirty="0">
              <a:solidFill>
                <a:srgbClr val="002060"/>
              </a:solidFill>
            </a:endParaRPr>
          </a:p>
          <a:p>
            <a:pPr eaLnBrk="1" hangingPunct="1">
              <a:defRPr/>
            </a:pPr>
            <a:endParaRPr lang="ru-RU" sz="2600" b="1" dirty="0" smtClean="0">
              <a:solidFill>
                <a:srgbClr val="002060"/>
              </a:solidFill>
            </a:endParaRPr>
          </a:p>
          <a:p>
            <a:pPr eaLnBrk="1" hangingPunct="1">
              <a:defRPr/>
            </a:pPr>
            <a:endParaRPr lang="ru-RU" sz="2600" b="1" dirty="0" smtClean="0">
              <a:solidFill>
                <a:srgbClr val="002060"/>
              </a:solidFill>
            </a:endParaRPr>
          </a:p>
          <a:p>
            <a:pPr eaLnBrk="1" hangingPunct="1">
              <a:defRPr/>
            </a:pPr>
            <a:endParaRPr lang="ru-RU" sz="3000" b="1" dirty="0" smtClean="0">
              <a:solidFill>
                <a:srgbClr val="002060"/>
              </a:solidFill>
            </a:endParaRPr>
          </a:p>
        </p:txBody>
      </p:sp>
      <p:pic>
        <p:nvPicPr>
          <p:cNvPr id="5" name="Рисунок 4" descr="DSCN8702.JPG"/>
          <p:cNvPicPr>
            <a:picLocks noChangeAspect="1"/>
          </p:cNvPicPr>
          <p:nvPr/>
        </p:nvPicPr>
        <p:blipFill>
          <a:blip r:embed="rId3" cstate="print"/>
          <a:stretch>
            <a:fillRect/>
          </a:stretch>
        </p:blipFill>
        <p:spPr>
          <a:xfrm>
            <a:off x="1475656" y="4117712"/>
            <a:ext cx="3893514" cy="252901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Заголовок 1"/>
          <p:cNvSpPr>
            <a:spLocks noGrp="1"/>
          </p:cNvSpPr>
          <p:nvPr>
            <p:ph type="title"/>
          </p:nvPr>
        </p:nvSpPr>
        <p:spPr>
          <a:xfrm>
            <a:off x="468313" y="260350"/>
            <a:ext cx="8229600" cy="1143000"/>
          </a:xfrm>
        </p:spPr>
        <p:txBody>
          <a:bodyPr/>
          <a:lstStyle/>
          <a:p>
            <a:pPr eaLnBrk="1" hangingPunct="1"/>
            <a:r>
              <a:rPr lang="ru-RU" b="1" smtClean="0">
                <a:solidFill>
                  <a:srgbClr val="FFFF00"/>
                </a:solidFill>
              </a:rPr>
              <a:t>Этапы проекта</a:t>
            </a:r>
          </a:p>
        </p:txBody>
      </p:sp>
      <p:sp>
        <p:nvSpPr>
          <p:cNvPr id="3" name="Содержимое 2"/>
          <p:cNvSpPr>
            <a:spLocks noGrp="1"/>
          </p:cNvSpPr>
          <p:nvPr>
            <p:ph idx="1"/>
          </p:nvPr>
        </p:nvSpPr>
        <p:spPr>
          <a:xfrm>
            <a:off x="457200" y="1484313"/>
            <a:ext cx="8229600" cy="4641850"/>
          </a:xfrm>
        </p:spPr>
        <p:txBody>
          <a:bodyPr>
            <a:normAutofit/>
          </a:bodyPr>
          <a:lstStyle/>
          <a:p>
            <a:pPr eaLnBrk="1" hangingPunct="1">
              <a:lnSpc>
                <a:spcPct val="80000"/>
              </a:lnSpc>
            </a:pPr>
            <a:r>
              <a:rPr lang="ru-RU" sz="2200" b="1" smtClean="0">
                <a:solidFill>
                  <a:srgbClr val="002060"/>
                </a:solidFill>
              </a:rPr>
              <a:t>Исследование архитектурных особенностей русской избы в Вологодской области</a:t>
            </a:r>
          </a:p>
          <a:p>
            <a:pPr eaLnBrk="1" hangingPunct="1">
              <a:lnSpc>
                <a:spcPct val="80000"/>
              </a:lnSpc>
            </a:pPr>
            <a:r>
              <a:rPr lang="ru-RU" sz="2200" b="1" smtClean="0">
                <a:solidFill>
                  <a:srgbClr val="002060"/>
                </a:solidFill>
              </a:rPr>
              <a:t>Посещение архитектурно-этнографического музея Вологодской области в деревне Семенково</a:t>
            </a:r>
          </a:p>
          <a:p>
            <a:pPr eaLnBrk="1" hangingPunct="1">
              <a:lnSpc>
                <a:spcPct val="80000"/>
              </a:lnSpc>
            </a:pPr>
            <a:r>
              <a:rPr lang="ru-RU" sz="2200" b="1" smtClean="0">
                <a:solidFill>
                  <a:srgbClr val="002060"/>
                </a:solidFill>
              </a:rPr>
              <a:t>Работа со  справочной литературой и интернетом.</a:t>
            </a:r>
          </a:p>
          <a:p>
            <a:pPr eaLnBrk="1" hangingPunct="1">
              <a:lnSpc>
                <a:spcPct val="80000"/>
              </a:lnSpc>
            </a:pPr>
            <a:r>
              <a:rPr lang="ru-RU" sz="2200" b="1" smtClean="0">
                <a:solidFill>
                  <a:srgbClr val="002060"/>
                </a:solidFill>
              </a:rPr>
              <a:t>Создание деревянной модели своего будущего дома</a:t>
            </a:r>
          </a:p>
          <a:p>
            <a:pPr eaLnBrk="1" hangingPunct="1">
              <a:lnSpc>
                <a:spcPct val="80000"/>
              </a:lnSpc>
            </a:pPr>
            <a:r>
              <a:rPr lang="ru-RU" sz="2200" b="1" smtClean="0">
                <a:solidFill>
                  <a:srgbClr val="002060"/>
                </a:solidFill>
              </a:rPr>
              <a:t>Художественное изображение другого варианта деревянного дома</a:t>
            </a:r>
          </a:p>
          <a:p>
            <a:pPr eaLnBrk="1" hangingPunct="1">
              <a:lnSpc>
                <a:spcPct val="80000"/>
              </a:lnSpc>
            </a:pPr>
            <a:r>
              <a:rPr lang="ru-RU" sz="2200" b="1" smtClean="0">
                <a:solidFill>
                  <a:srgbClr val="002060"/>
                </a:solidFill>
              </a:rPr>
              <a:t>Анкетирование детей 4 класса </a:t>
            </a:r>
            <a:r>
              <a:rPr lang="ru-RU" sz="2200" b="1" smtClean="0">
                <a:solidFill>
                  <a:srgbClr val="002060"/>
                </a:solidFill>
                <a:latin typeface="Arial" charset="0"/>
              </a:rPr>
              <a:t>«</a:t>
            </a:r>
            <a:r>
              <a:rPr lang="ru-RU" sz="2200" b="1" smtClean="0">
                <a:solidFill>
                  <a:srgbClr val="002060"/>
                </a:solidFill>
              </a:rPr>
              <a:t>Б</a:t>
            </a:r>
            <a:r>
              <a:rPr lang="ru-RU" sz="2200" b="1" smtClean="0">
                <a:solidFill>
                  <a:srgbClr val="002060"/>
                </a:solidFill>
                <a:latin typeface="Arial" charset="0"/>
              </a:rPr>
              <a:t>»</a:t>
            </a:r>
            <a:r>
              <a:rPr lang="ru-RU" sz="2200" b="1" smtClean="0">
                <a:solidFill>
                  <a:srgbClr val="002060"/>
                </a:solidFill>
              </a:rPr>
              <a:t> гимназии им. Капцовых по теме моего проекта</a:t>
            </a:r>
          </a:p>
          <a:p>
            <a:pPr eaLnBrk="1" hangingPunct="1">
              <a:lnSpc>
                <a:spcPct val="80000"/>
              </a:lnSpc>
            </a:pPr>
            <a:r>
              <a:rPr lang="ru-RU" sz="2200" b="1" smtClean="0">
                <a:solidFill>
                  <a:srgbClr val="002060"/>
                </a:solidFill>
              </a:rPr>
              <a:t>Проведение тематического урока труда</a:t>
            </a:r>
          </a:p>
          <a:p>
            <a:pPr eaLnBrk="1" hangingPunct="1">
              <a:lnSpc>
                <a:spcPct val="80000"/>
              </a:lnSpc>
            </a:pPr>
            <a:r>
              <a:rPr lang="ru-RU" sz="2200" b="1" smtClean="0">
                <a:solidFill>
                  <a:srgbClr val="002060"/>
                </a:solidFill>
              </a:rPr>
              <a:t>Изучение программ, необходимых для создания мультимедиа проекта, работа с цифровым фотоаппаратом.</a:t>
            </a:r>
          </a:p>
          <a:p>
            <a:pPr eaLnBrk="1" hangingPunct="1">
              <a:lnSpc>
                <a:spcPct val="80000"/>
              </a:lnSpc>
            </a:pPr>
            <a:r>
              <a:rPr lang="ru-RU" sz="2200" b="1" smtClean="0">
                <a:solidFill>
                  <a:srgbClr val="002060"/>
                </a:solidFill>
              </a:rPr>
              <a:t>Создание проекта в программе </a:t>
            </a:r>
            <a:r>
              <a:rPr lang="en-US" sz="2200" b="1" smtClean="0">
                <a:solidFill>
                  <a:srgbClr val="002060"/>
                </a:solidFill>
              </a:rPr>
              <a:t>PowerPoint</a:t>
            </a:r>
            <a:r>
              <a:rPr lang="ru-RU" sz="2200" b="1" smtClean="0">
                <a:solidFill>
                  <a:srgbClr val="002060"/>
                </a:solidFill>
              </a:rPr>
              <a:t>.</a:t>
            </a:r>
          </a:p>
          <a:p>
            <a:pPr eaLnBrk="1" hangingPunct="1">
              <a:lnSpc>
                <a:spcPct val="80000"/>
              </a:lnSpc>
            </a:pPr>
            <a:endParaRPr lang="ru-RU" sz="220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SCN9242.JPG"/>
          <p:cNvPicPr>
            <a:picLocks noChangeAspect="1"/>
          </p:cNvPicPr>
          <p:nvPr/>
        </p:nvPicPr>
        <p:blipFill>
          <a:blip r:embed="rId2" cstate="print"/>
          <a:stretch>
            <a:fillRect/>
          </a:stretch>
        </p:blipFill>
        <p:spPr>
          <a:xfrm>
            <a:off x="1547664" y="2204864"/>
            <a:ext cx="5868144" cy="4401108"/>
          </a:xfrm>
          <a:prstGeom prst="horizontalScroll">
            <a:avLst>
              <a:gd name="adj" fmla="val 12500"/>
            </a:avLst>
          </a:prstGeom>
          <a:ln w="57150">
            <a:solidFill>
              <a:srgbClr val="0070C0"/>
            </a:solidFill>
          </a:ln>
        </p:spPr>
      </p:pic>
      <p:sp>
        <p:nvSpPr>
          <p:cNvPr id="19458" name="Заголовок 1"/>
          <p:cNvSpPr>
            <a:spLocks noGrp="1"/>
          </p:cNvSpPr>
          <p:nvPr>
            <p:ph type="title"/>
          </p:nvPr>
        </p:nvSpPr>
        <p:spPr>
          <a:xfrm>
            <a:off x="457200" y="274638"/>
            <a:ext cx="8229600" cy="922337"/>
          </a:xfrm>
        </p:spPr>
        <p:txBody>
          <a:bodyPr/>
          <a:lstStyle/>
          <a:p>
            <a:pPr eaLnBrk="1" hangingPunct="1"/>
            <a:r>
              <a:rPr lang="ru-RU" b="1" smtClean="0">
                <a:solidFill>
                  <a:srgbClr val="FFFF00"/>
                </a:solidFill>
              </a:rPr>
              <a:t>Моя мечта</a:t>
            </a:r>
          </a:p>
        </p:txBody>
      </p:sp>
      <p:sp>
        <p:nvSpPr>
          <p:cNvPr id="19459" name="Содержимое 2"/>
          <p:cNvSpPr>
            <a:spLocks noGrp="1"/>
          </p:cNvSpPr>
          <p:nvPr>
            <p:ph idx="1"/>
          </p:nvPr>
        </p:nvSpPr>
        <p:spPr>
          <a:xfrm>
            <a:off x="457200" y="1052513"/>
            <a:ext cx="8229600" cy="5073650"/>
          </a:xfrm>
        </p:spPr>
        <p:txBody>
          <a:bodyPr/>
          <a:lstStyle/>
          <a:p>
            <a:pPr eaLnBrk="1" hangingPunct="1">
              <a:buFont typeface="Arial" charset="0"/>
              <a:buNone/>
            </a:pPr>
            <a:r>
              <a:rPr lang="ru-RU" sz="2400" b="1" smtClean="0">
                <a:solidFill>
                  <a:srgbClr val="002060"/>
                </a:solidFill>
              </a:rPr>
              <a:t>		Я решил изучать деревянное зодчество с детсва, чтобы потом со знанием дела подойти к воплощению своей мечты – строительству деревянного дома в русских традициях.</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DSCN9122.JPG"/>
          <p:cNvPicPr>
            <a:picLocks noChangeAspect="1"/>
          </p:cNvPicPr>
          <p:nvPr/>
        </p:nvPicPr>
        <p:blipFill>
          <a:blip r:embed="rId2" cstate="print"/>
          <a:stretch>
            <a:fillRect/>
          </a:stretch>
        </p:blipFill>
        <p:spPr>
          <a:xfrm>
            <a:off x="2051720" y="3212976"/>
            <a:ext cx="4464496" cy="3348372"/>
          </a:xfrm>
          <a:prstGeom prst="ellipse">
            <a:avLst/>
          </a:prstGeom>
          <a:ln>
            <a:noFill/>
          </a:ln>
          <a:effectLst>
            <a:softEdge rad="112500"/>
          </a:effectLst>
        </p:spPr>
      </p:pic>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rgbClr val="FFFF00"/>
                </a:solidFill>
              </a:rPr>
              <a:t>Путешествие в </a:t>
            </a:r>
            <a:br>
              <a:rPr lang="ru-RU" b="1" dirty="0" smtClean="0">
                <a:solidFill>
                  <a:srgbClr val="FFFF00"/>
                </a:solidFill>
              </a:rPr>
            </a:br>
            <a:r>
              <a:rPr lang="ru-RU" b="1" dirty="0" smtClean="0">
                <a:solidFill>
                  <a:srgbClr val="FFFF00"/>
                </a:solidFill>
              </a:rPr>
              <a:t>Вологодскую область</a:t>
            </a:r>
            <a:endParaRPr lang="ru-RU" b="1" dirty="0">
              <a:solidFill>
                <a:srgbClr val="FFFF00"/>
              </a:solidFill>
            </a:endParaRPr>
          </a:p>
        </p:txBody>
      </p:sp>
      <p:sp>
        <p:nvSpPr>
          <p:cNvPr id="20483" name="Содержимое 2"/>
          <p:cNvSpPr>
            <a:spLocks noGrp="1"/>
          </p:cNvSpPr>
          <p:nvPr>
            <p:ph idx="1"/>
          </p:nvPr>
        </p:nvSpPr>
        <p:spPr>
          <a:xfrm>
            <a:off x="468313" y="1412875"/>
            <a:ext cx="8229600" cy="5256213"/>
          </a:xfrm>
        </p:spPr>
        <p:txBody>
          <a:bodyPr/>
          <a:lstStyle/>
          <a:p>
            <a:pPr eaLnBrk="1" hangingPunct="1">
              <a:buFont typeface="Arial" charset="0"/>
              <a:buNone/>
            </a:pPr>
            <a:r>
              <a:rPr lang="ru-RU" b="1" smtClean="0">
                <a:solidFill>
                  <a:srgbClr val="002060"/>
                </a:solidFill>
              </a:rPr>
              <a:t>		М</a:t>
            </a:r>
            <a:r>
              <a:rPr lang="ru-RU" sz="2800" b="1" smtClean="0">
                <a:solidFill>
                  <a:srgbClr val="002060"/>
                </a:solidFill>
              </a:rPr>
              <a:t>ы с крестным посетили архитектурно-этнографический музей Вологодской области, музей под открытым небом, который  демонстрирует мир русской деревни конца XIX – начала ХХ вв.</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SCN9329.JPG"/>
          <p:cNvPicPr>
            <a:picLocks noGrp="1" noChangeAspect="1"/>
          </p:cNvPicPr>
          <p:nvPr>
            <p:ph idx="1"/>
          </p:nvPr>
        </p:nvPicPr>
        <p:blipFill>
          <a:blip r:embed="rId3"/>
          <a:srcRect/>
          <a:stretch>
            <a:fillRect/>
          </a:stretch>
        </p:blipFill>
        <p:spPr>
          <a:xfrm>
            <a:off x="539750" y="1196975"/>
            <a:ext cx="4032250" cy="2447925"/>
          </a:xfrm>
        </p:spPr>
      </p:pic>
      <p:sp>
        <p:nvSpPr>
          <p:cNvPr id="21506" name="Заголовок 1"/>
          <p:cNvSpPr>
            <a:spLocks noGrp="1"/>
          </p:cNvSpPr>
          <p:nvPr>
            <p:ph type="title"/>
          </p:nvPr>
        </p:nvSpPr>
        <p:spPr/>
        <p:txBody>
          <a:bodyPr/>
          <a:lstStyle/>
          <a:p>
            <a:pPr eaLnBrk="1" hangingPunct="1"/>
            <a:r>
              <a:rPr lang="ru-RU" b="1" smtClean="0">
                <a:solidFill>
                  <a:srgbClr val="FFFF00"/>
                </a:solidFill>
              </a:rPr>
              <a:t>Маршрут нашего путешествия</a:t>
            </a:r>
          </a:p>
        </p:txBody>
      </p:sp>
      <p:pic>
        <p:nvPicPr>
          <p:cNvPr id="5" name="Рисунок 4" descr="DSCN9060.JPG"/>
          <p:cNvPicPr>
            <a:picLocks noChangeAspect="1"/>
          </p:cNvPicPr>
          <p:nvPr/>
        </p:nvPicPr>
        <p:blipFill>
          <a:blip r:embed="rId4"/>
          <a:srcRect/>
          <a:stretch>
            <a:fillRect/>
          </a:stretch>
        </p:blipFill>
        <p:spPr bwMode="auto">
          <a:xfrm>
            <a:off x="6156325" y="1484313"/>
            <a:ext cx="2697163" cy="3597275"/>
          </a:xfrm>
          <a:prstGeom prst="rect">
            <a:avLst/>
          </a:prstGeom>
          <a:noFill/>
          <a:ln w="9525">
            <a:noFill/>
            <a:miter lim="800000"/>
            <a:headEnd/>
            <a:tailEnd/>
          </a:ln>
        </p:spPr>
      </p:pic>
      <p:pic>
        <p:nvPicPr>
          <p:cNvPr id="6" name="Рисунок 5" descr="DSCN9271.JPG"/>
          <p:cNvPicPr>
            <a:picLocks noChangeAspect="1"/>
          </p:cNvPicPr>
          <p:nvPr/>
        </p:nvPicPr>
        <p:blipFill>
          <a:blip r:embed="rId5"/>
          <a:srcRect/>
          <a:stretch>
            <a:fillRect/>
          </a:stretch>
        </p:blipFill>
        <p:spPr bwMode="auto">
          <a:xfrm>
            <a:off x="2195513" y="3789363"/>
            <a:ext cx="3816350" cy="2862262"/>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fltVal val="0"/>
                                          </p:val>
                                        </p:tav>
                                        <p:tav tm="100000">
                                          <p:val>
                                            <p:strVal val="#ppt_h"/>
                                          </p:val>
                                        </p:tav>
                                      </p:tavLst>
                                    </p:anim>
                                    <p:animEffect transition="in" filter="fade">
                                      <p:cBhvr>
                                        <p:cTn id="9" dur="3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3000" fill="hold"/>
                                        <p:tgtEl>
                                          <p:spTgt spid="5"/>
                                        </p:tgtEl>
                                        <p:attrNameLst>
                                          <p:attrName>ppt_w</p:attrName>
                                        </p:attrNameLst>
                                      </p:cBhvr>
                                      <p:tavLst>
                                        <p:tav tm="0">
                                          <p:val>
                                            <p:fltVal val="0"/>
                                          </p:val>
                                        </p:tav>
                                        <p:tav tm="100000">
                                          <p:val>
                                            <p:strVal val="#ppt_w"/>
                                          </p:val>
                                        </p:tav>
                                      </p:tavLst>
                                    </p:anim>
                                    <p:anim calcmode="lin" valueType="num">
                                      <p:cBhvr>
                                        <p:cTn id="15" dur="3000" fill="hold"/>
                                        <p:tgtEl>
                                          <p:spTgt spid="5"/>
                                        </p:tgtEl>
                                        <p:attrNameLst>
                                          <p:attrName>ppt_h</p:attrName>
                                        </p:attrNameLst>
                                      </p:cBhvr>
                                      <p:tavLst>
                                        <p:tav tm="0">
                                          <p:val>
                                            <p:fltVal val="0"/>
                                          </p:val>
                                        </p:tav>
                                        <p:tav tm="100000">
                                          <p:val>
                                            <p:strVal val="#ppt_h"/>
                                          </p:val>
                                        </p:tav>
                                      </p:tavLst>
                                    </p:anim>
                                    <p:animEffect transition="in" filter="fade">
                                      <p:cBhvr>
                                        <p:cTn id="16" dur="3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3000" fill="hold"/>
                                        <p:tgtEl>
                                          <p:spTgt spid="4"/>
                                        </p:tgtEl>
                                        <p:attrNameLst>
                                          <p:attrName>ppt_w</p:attrName>
                                        </p:attrNameLst>
                                      </p:cBhvr>
                                      <p:tavLst>
                                        <p:tav tm="0">
                                          <p:val>
                                            <p:fltVal val="0"/>
                                          </p:val>
                                        </p:tav>
                                        <p:tav tm="100000">
                                          <p:val>
                                            <p:strVal val="#ppt_w"/>
                                          </p:val>
                                        </p:tav>
                                      </p:tavLst>
                                    </p:anim>
                                    <p:anim calcmode="lin" valueType="num">
                                      <p:cBhvr>
                                        <p:cTn id="22" dur="3000" fill="hold"/>
                                        <p:tgtEl>
                                          <p:spTgt spid="4"/>
                                        </p:tgtEl>
                                        <p:attrNameLst>
                                          <p:attrName>ppt_h</p:attrName>
                                        </p:attrNameLst>
                                      </p:cBhvr>
                                      <p:tavLst>
                                        <p:tav tm="0">
                                          <p:val>
                                            <p:fltVal val="0"/>
                                          </p:val>
                                        </p:tav>
                                        <p:tav tm="100000">
                                          <p:val>
                                            <p:strVal val="#ppt_h"/>
                                          </p:val>
                                        </p:tav>
                                      </p:tavLst>
                                    </p:anim>
                                    <p:animEffect transition="in" filter="fade">
                                      <p:cBhvr>
                                        <p:cTn id="23"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1"/>
        </a:gradFill>
        <a:effectLst/>
      </p:bgPr>
    </p:bg>
    <p:spTree>
      <p:nvGrpSpPr>
        <p:cNvPr id="1" name=""/>
        <p:cNvGrpSpPr/>
        <p:nvPr/>
      </p:nvGrpSpPr>
      <p:grpSpPr>
        <a:xfrm>
          <a:off x="0" y="0"/>
          <a:ext cx="0" cy="0"/>
          <a:chOff x="0" y="0"/>
          <a:chExt cx="0" cy="0"/>
        </a:xfrm>
      </p:grpSpPr>
      <p:sp>
        <p:nvSpPr>
          <p:cNvPr id="23554" name="Заголовок 1"/>
          <p:cNvSpPr>
            <a:spLocks noGrp="1"/>
          </p:cNvSpPr>
          <p:nvPr>
            <p:ph type="title"/>
          </p:nvPr>
        </p:nvSpPr>
        <p:spPr>
          <a:xfrm>
            <a:off x="468313" y="-387350"/>
            <a:ext cx="8229600" cy="2232025"/>
          </a:xfrm>
        </p:spPr>
        <p:txBody>
          <a:bodyPr/>
          <a:lstStyle/>
          <a:p>
            <a:pPr eaLnBrk="1" hangingPunct="1"/>
            <a:r>
              <a:rPr lang="ru-RU" sz="4000" b="1" smtClean="0">
                <a:solidFill>
                  <a:srgbClr val="FFFF00"/>
                </a:solidFill>
              </a:rPr>
              <a:t>Разновидности русской избы</a:t>
            </a:r>
          </a:p>
        </p:txBody>
      </p:sp>
      <p:pic>
        <p:nvPicPr>
          <p:cNvPr id="6" name="Содержимое 5" descr="DSCN9127.JPG"/>
          <p:cNvPicPr>
            <a:picLocks noGrp="1" noChangeAspect="1"/>
          </p:cNvPicPr>
          <p:nvPr>
            <p:ph idx="1"/>
          </p:nvPr>
        </p:nvPicPr>
        <p:blipFill>
          <a:blip r:embed="rId2" cstate="print"/>
          <a:stretch>
            <a:fillRect/>
          </a:stretch>
        </p:blipFill>
        <p:spPr>
          <a:xfrm>
            <a:off x="4359151" y="3793800"/>
            <a:ext cx="4532321" cy="2895532"/>
          </a:xfrm>
          <a:prstGeom prst="flowChartAlternateProcess">
            <a:avLst/>
          </a:prstGeom>
        </p:spPr>
      </p:pic>
      <p:pic>
        <p:nvPicPr>
          <p:cNvPr id="9" name="Рисунок 8" descr="DSCN9128-1.jpg"/>
          <p:cNvPicPr>
            <a:picLocks noChangeAspect="1"/>
          </p:cNvPicPr>
          <p:nvPr/>
        </p:nvPicPr>
        <p:blipFill>
          <a:blip r:embed="rId3" cstate="print"/>
          <a:stretch>
            <a:fillRect/>
          </a:stretch>
        </p:blipFill>
        <p:spPr>
          <a:xfrm>
            <a:off x="330895" y="1274019"/>
            <a:ext cx="4711996" cy="3038960"/>
          </a:xfrm>
          <a:prstGeom prst="flowChartAlternateProcess">
            <a:avLst/>
          </a:prstGeom>
        </p:spPr>
      </p:pic>
      <p:sp>
        <p:nvSpPr>
          <p:cNvPr id="5" name="TextBox 4"/>
          <p:cNvSpPr txBox="1">
            <a:spLocks noChangeArrowheads="1"/>
          </p:cNvSpPr>
          <p:nvPr/>
        </p:nvSpPr>
        <p:spPr bwMode="auto">
          <a:xfrm rot="-1030525">
            <a:off x="420688" y="4133850"/>
            <a:ext cx="2205037" cy="396875"/>
          </a:xfrm>
          <a:prstGeom prst="rect">
            <a:avLst/>
          </a:prstGeom>
          <a:noFill/>
          <a:ln w="9525">
            <a:noFill/>
            <a:miter lim="800000"/>
            <a:headEnd/>
            <a:tailEnd/>
          </a:ln>
        </p:spPr>
        <p:txBody>
          <a:bodyPr>
            <a:spAutoFit/>
          </a:bodyPr>
          <a:lstStyle/>
          <a:p>
            <a:r>
              <a:rPr lang="ru-RU" sz="2000" b="1">
                <a:solidFill>
                  <a:srgbClr val="002060"/>
                </a:solidFill>
                <a:latin typeface="Calibri" pitchFamily="34" charset="0"/>
              </a:rPr>
              <a:t>Четырехстенок</a:t>
            </a:r>
          </a:p>
        </p:txBody>
      </p:sp>
      <p:pic>
        <p:nvPicPr>
          <p:cNvPr id="7" name="Рисунок 6" descr="DSCN9266.JPG"/>
          <p:cNvPicPr>
            <a:picLocks noChangeAspect="1"/>
          </p:cNvPicPr>
          <p:nvPr/>
        </p:nvPicPr>
        <p:blipFill>
          <a:blip r:embed="rId4" cstate="print"/>
          <a:stretch>
            <a:fillRect/>
          </a:stretch>
        </p:blipFill>
        <p:spPr>
          <a:xfrm>
            <a:off x="5662814" y="1635398"/>
            <a:ext cx="2935237" cy="1800200"/>
          </a:xfrm>
          <a:prstGeom prst="flowChartAlternateProcess">
            <a:avLst/>
          </a:prstGeom>
        </p:spPr>
      </p:pic>
      <p:sp>
        <p:nvSpPr>
          <p:cNvPr id="11" name="TextBox 10"/>
          <p:cNvSpPr txBox="1">
            <a:spLocks noChangeArrowheads="1"/>
          </p:cNvSpPr>
          <p:nvPr/>
        </p:nvSpPr>
        <p:spPr bwMode="auto">
          <a:xfrm rot="-1049012">
            <a:off x="2555875" y="4149725"/>
            <a:ext cx="2235200" cy="396875"/>
          </a:xfrm>
          <a:prstGeom prst="rect">
            <a:avLst/>
          </a:prstGeom>
          <a:noFill/>
          <a:ln w="9525">
            <a:noFill/>
            <a:miter lim="800000"/>
            <a:headEnd/>
            <a:tailEnd/>
          </a:ln>
        </p:spPr>
        <p:txBody>
          <a:bodyPr>
            <a:spAutoFit/>
          </a:bodyPr>
          <a:lstStyle/>
          <a:p>
            <a:r>
              <a:rPr lang="ru-RU" sz="2000" b="1">
                <a:solidFill>
                  <a:srgbClr val="002060"/>
                </a:solidFill>
                <a:latin typeface="Calibri" pitchFamily="34" charset="0"/>
              </a:rPr>
              <a:t>Шестистенок</a:t>
            </a:r>
          </a:p>
        </p:txBody>
      </p:sp>
      <p:sp>
        <p:nvSpPr>
          <p:cNvPr id="13" name="TextBox 12"/>
          <p:cNvSpPr txBox="1">
            <a:spLocks noChangeArrowheads="1"/>
          </p:cNvSpPr>
          <p:nvPr/>
        </p:nvSpPr>
        <p:spPr bwMode="auto">
          <a:xfrm rot="-716215">
            <a:off x="6462713" y="3373438"/>
            <a:ext cx="1993900" cy="396875"/>
          </a:xfrm>
          <a:prstGeom prst="rect">
            <a:avLst/>
          </a:prstGeom>
          <a:noFill/>
          <a:ln w="9525">
            <a:noFill/>
            <a:miter lim="800000"/>
            <a:headEnd/>
            <a:tailEnd/>
          </a:ln>
        </p:spPr>
        <p:txBody>
          <a:bodyPr>
            <a:spAutoFit/>
          </a:bodyPr>
          <a:lstStyle/>
          <a:p>
            <a:r>
              <a:rPr lang="ru-RU" sz="2000" b="1">
                <a:solidFill>
                  <a:srgbClr val="002060"/>
                </a:solidFill>
                <a:latin typeface="Calibri" pitchFamily="34" charset="0"/>
              </a:rPr>
              <a:t>Пятистенок</a:t>
            </a:r>
          </a:p>
        </p:txBody>
      </p:sp>
      <p:sp>
        <p:nvSpPr>
          <p:cNvPr id="14" name="TextBox 13"/>
          <p:cNvSpPr txBox="1">
            <a:spLocks noChangeArrowheads="1"/>
          </p:cNvSpPr>
          <p:nvPr/>
        </p:nvSpPr>
        <p:spPr bwMode="auto">
          <a:xfrm rot="-1122773">
            <a:off x="4865688" y="5859463"/>
            <a:ext cx="2314575" cy="457200"/>
          </a:xfrm>
          <a:prstGeom prst="rect">
            <a:avLst/>
          </a:prstGeom>
          <a:noFill/>
          <a:ln w="9525">
            <a:noFill/>
            <a:miter lim="800000"/>
            <a:headEnd/>
            <a:tailEnd/>
          </a:ln>
        </p:spPr>
        <p:txBody>
          <a:bodyPr>
            <a:spAutoFit/>
          </a:bodyPr>
          <a:lstStyle/>
          <a:p>
            <a:r>
              <a:rPr lang="ru-RU" sz="2400" b="1">
                <a:solidFill>
                  <a:srgbClr val="002060"/>
                </a:solidFill>
                <a:latin typeface="Calibri" pitchFamily="34" charset="0"/>
              </a:rPr>
              <a:t>Крестовик</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2000"/>
                                        <p:tgtEl>
                                          <p:spTgt spid="9"/>
                                        </p:tgtEl>
                                      </p:cBhvr>
                                    </p:animEffect>
                                  </p:childTnLst>
                                </p:cTn>
                              </p:par>
                              <p:par>
                                <p:cTn id="8" presetID="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2000"/>
                                        <p:tgtEl>
                                          <p:spTgt spid="7"/>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2000"/>
                                        <p:tgtEl>
                                          <p:spTgt spid="6"/>
                                        </p:tgtEl>
                                      </p:cBhvr>
                                    </p:animEffect>
                                  </p:childTnLst>
                                </p:cTn>
                              </p:par>
                              <p:par>
                                <p:cTn id="32" presetID="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DSCN9229.JPG"/>
          <p:cNvPicPr>
            <a:picLocks noChangeAspect="1"/>
          </p:cNvPicPr>
          <p:nvPr/>
        </p:nvPicPr>
        <p:blipFill>
          <a:blip r:embed="rId2" cstate="print"/>
          <a:stretch>
            <a:fillRect/>
          </a:stretch>
        </p:blipFill>
        <p:spPr>
          <a:xfrm>
            <a:off x="4283968" y="1052736"/>
            <a:ext cx="3731592" cy="2364783"/>
          </a:xfrm>
          <a:prstGeom prst="plaque">
            <a:avLst/>
          </a:prstGeom>
          <a:ln w="76200">
            <a:solidFill>
              <a:schemeClr val="accent2">
                <a:lumMod val="60000"/>
                <a:lumOff val="40000"/>
              </a:schemeClr>
            </a:solidFill>
          </a:ln>
        </p:spPr>
      </p:pic>
      <p:sp>
        <p:nvSpPr>
          <p:cNvPr id="24578" name="Заголовок 1"/>
          <p:cNvSpPr>
            <a:spLocks noGrp="1"/>
          </p:cNvSpPr>
          <p:nvPr>
            <p:ph type="title"/>
          </p:nvPr>
        </p:nvSpPr>
        <p:spPr>
          <a:xfrm>
            <a:off x="250825" y="-242888"/>
            <a:ext cx="8435975" cy="1660526"/>
          </a:xfrm>
        </p:spPr>
        <p:txBody>
          <a:bodyPr/>
          <a:lstStyle/>
          <a:p>
            <a:pPr eaLnBrk="1" hangingPunct="1"/>
            <a:r>
              <a:rPr lang="ru-RU" b="1" smtClean="0">
                <a:solidFill>
                  <a:srgbClr val="FFFF00"/>
                </a:solidFill>
              </a:rPr>
              <a:t>Происхождение слова </a:t>
            </a:r>
            <a:r>
              <a:rPr lang="ru-RU" b="1" smtClean="0">
                <a:solidFill>
                  <a:srgbClr val="FFFF00"/>
                </a:solidFill>
                <a:latin typeface="Arial" charset="0"/>
              </a:rPr>
              <a:t>«изба»</a:t>
            </a:r>
          </a:p>
        </p:txBody>
      </p:sp>
      <p:pic>
        <p:nvPicPr>
          <p:cNvPr id="4" name="Содержимое 3" descr="DSCN9161.JPG"/>
          <p:cNvPicPr>
            <a:picLocks noGrp="1" noChangeAspect="1"/>
          </p:cNvPicPr>
          <p:nvPr>
            <p:ph idx="1"/>
          </p:nvPr>
        </p:nvPicPr>
        <p:blipFill>
          <a:blip r:embed="rId3" cstate="print"/>
          <a:stretch>
            <a:fillRect/>
          </a:stretch>
        </p:blipFill>
        <p:spPr>
          <a:xfrm>
            <a:off x="251520" y="1556792"/>
            <a:ext cx="3394472" cy="4525963"/>
          </a:xfrm>
          <a:prstGeom prst="plaque">
            <a:avLst/>
          </a:prstGeom>
          <a:ln w="76200">
            <a:solidFill>
              <a:srgbClr val="92D050"/>
            </a:solidFill>
          </a:ln>
        </p:spPr>
      </p:pic>
      <p:pic>
        <p:nvPicPr>
          <p:cNvPr id="6" name="Рисунок 5" descr="DSCN9300.JPG"/>
          <p:cNvPicPr>
            <a:picLocks noChangeAspect="1"/>
          </p:cNvPicPr>
          <p:nvPr/>
        </p:nvPicPr>
        <p:blipFill>
          <a:blip r:embed="rId4" cstate="print"/>
          <a:stretch>
            <a:fillRect/>
          </a:stretch>
        </p:blipFill>
        <p:spPr>
          <a:xfrm>
            <a:off x="4139952" y="3645024"/>
            <a:ext cx="3995936" cy="2996952"/>
          </a:xfrm>
          <a:prstGeom prst="plaque">
            <a:avLst/>
          </a:prstGeom>
          <a:ln w="76200">
            <a:solidFill>
              <a:schemeClr val="accent6">
                <a:lumMod val="75000"/>
              </a:schemeClr>
            </a:solidFill>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2000" fill="hold"/>
                                        <p:tgtEl>
                                          <p:spTgt spid="7"/>
                                        </p:tgtEl>
                                        <p:attrNameLst>
                                          <p:attrName>ppt_w</p:attrName>
                                        </p:attrNameLst>
                                      </p:cBhvr>
                                      <p:tavLst>
                                        <p:tav tm="0">
                                          <p:val>
                                            <p:fltVal val="0"/>
                                          </p:val>
                                        </p:tav>
                                        <p:tav tm="100000">
                                          <p:val>
                                            <p:strVal val="#ppt_w"/>
                                          </p:val>
                                        </p:tav>
                                      </p:tavLst>
                                    </p:anim>
                                    <p:anim calcmode="lin" valueType="num">
                                      <p:cBhvr>
                                        <p:cTn id="15" dur="2000" fill="hold"/>
                                        <p:tgtEl>
                                          <p:spTgt spid="7"/>
                                        </p:tgtEl>
                                        <p:attrNameLst>
                                          <p:attrName>ppt_h</p:attrName>
                                        </p:attrNameLst>
                                      </p:cBhvr>
                                      <p:tavLst>
                                        <p:tav tm="0">
                                          <p:val>
                                            <p:fltVal val="0"/>
                                          </p:val>
                                        </p:tav>
                                        <p:tav tm="100000">
                                          <p:val>
                                            <p:strVal val="#ppt_h"/>
                                          </p:val>
                                        </p:tav>
                                      </p:tavLst>
                                    </p:anim>
                                    <p:animEffect transition="in" filter="fade">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2000" fill="hold"/>
                                        <p:tgtEl>
                                          <p:spTgt spid="6"/>
                                        </p:tgtEl>
                                        <p:attrNameLst>
                                          <p:attrName>ppt_w</p:attrName>
                                        </p:attrNameLst>
                                      </p:cBhvr>
                                      <p:tavLst>
                                        <p:tav tm="0">
                                          <p:val>
                                            <p:fltVal val="0"/>
                                          </p:val>
                                        </p:tav>
                                        <p:tav tm="100000">
                                          <p:val>
                                            <p:strVal val="#ppt_w"/>
                                          </p:val>
                                        </p:tav>
                                      </p:tavLst>
                                    </p:anim>
                                    <p:anim calcmode="lin" valueType="num">
                                      <p:cBhvr>
                                        <p:cTn id="22" dur="2000" fill="hold"/>
                                        <p:tgtEl>
                                          <p:spTgt spid="6"/>
                                        </p:tgtEl>
                                        <p:attrNameLst>
                                          <p:attrName>ppt_h</p:attrName>
                                        </p:attrNameLst>
                                      </p:cBhvr>
                                      <p:tavLst>
                                        <p:tav tm="0">
                                          <p:val>
                                            <p:fltVal val="0"/>
                                          </p:val>
                                        </p:tav>
                                        <p:tav tm="100000">
                                          <p:val>
                                            <p:strVal val="#ppt_h"/>
                                          </p:val>
                                        </p:tav>
                                      </p:tavLst>
                                    </p:anim>
                                    <p:animEffect transition="in" filter="fade">
                                      <p:cBhvr>
                                        <p:cTn id="2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986</TotalTime>
  <Words>560</Words>
  <Application>Microsoft Office PowerPoint</Application>
  <PresentationFormat>Экран (4:3)</PresentationFormat>
  <Paragraphs>63</Paragraphs>
  <Slides>21</Slides>
  <Notes>1</Notes>
  <HiddenSlides>0</HiddenSlides>
  <MMClips>0</MMClips>
  <ScaleCrop>false</ScaleCrop>
  <HeadingPairs>
    <vt:vector size="8" baseType="variant">
      <vt:variant>
        <vt:lpstr>Использованные шрифты</vt:lpstr>
      </vt:variant>
      <vt:variant>
        <vt:i4>3</vt:i4>
      </vt:variant>
      <vt:variant>
        <vt:lpstr>Шаблон оформления</vt:lpstr>
      </vt:variant>
      <vt:variant>
        <vt:i4>1</vt:i4>
      </vt:variant>
      <vt:variant>
        <vt:lpstr>Внедренные серверы OLE</vt:lpstr>
      </vt:variant>
      <vt:variant>
        <vt:i4>1</vt:i4>
      </vt:variant>
      <vt:variant>
        <vt:lpstr>Заголовки слайдов</vt:lpstr>
      </vt:variant>
      <vt:variant>
        <vt:i4>21</vt:i4>
      </vt:variant>
    </vt:vector>
  </HeadingPairs>
  <TitlesOfParts>
    <vt:vector size="26" baseType="lpstr">
      <vt:lpstr>Arial</vt:lpstr>
      <vt:lpstr>Calibri</vt:lpstr>
      <vt:lpstr>Book Antiqua</vt:lpstr>
      <vt:lpstr>Тема Office</vt:lpstr>
      <vt:lpstr>Диаграмма Microsoft Excel</vt:lpstr>
      <vt:lpstr>ГБОУ Гимназия №1520 им.Капцовых </vt:lpstr>
      <vt:lpstr>Слайд 2</vt:lpstr>
      <vt:lpstr>В соответствии с целью были поставлены следующие задачи:</vt:lpstr>
      <vt:lpstr>Этапы проекта</vt:lpstr>
      <vt:lpstr>Моя мечта</vt:lpstr>
      <vt:lpstr>Путешествие в  Вологодскую область</vt:lpstr>
      <vt:lpstr>Маршрут нашего путешествия</vt:lpstr>
      <vt:lpstr>Разновидности русской избы</vt:lpstr>
      <vt:lpstr>Происхождение слова «изба»</vt:lpstr>
      <vt:lpstr>Основу любой русской избы составляла клеть.</vt:lpstr>
      <vt:lpstr>Бабий кут</vt:lpstr>
      <vt:lpstr>Красный угол</vt:lpstr>
      <vt:lpstr>Украшение фасада русской избы</vt:lpstr>
      <vt:lpstr>Изучив теоретическую базу по архитектуре русской избы, я решил перейти к практической части своего исследования:  созданию деревянной модели своего будущего дома и художественному изображению иных вариантов деревянных домов.</vt:lpstr>
      <vt:lpstr>Слайд 15</vt:lpstr>
      <vt:lpstr>Слайд 16</vt:lpstr>
      <vt:lpstr>Урок труда 4 «Б» класса по теме «Традиции русского деревянного зодчества»</vt:lpstr>
      <vt:lpstr>Анкетирование одноклассников</vt:lpstr>
      <vt:lpstr>Результаты анкетирования</vt:lpstr>
      <vt:lpstr>   По результатам  проведенного исследования я сделал следующие выводы:      1. Необходимо сохранять и изучать традиционное  русское деревянное зодчество      2. Очень важно создавать школы мастеров деревянного зодчества, где опытные зодчие будут обучать молодых, таким образом будут сохранены уникальные технологии русского деревянного зодчества      3.  Возможно использовать опыт российских зодчих в современном строительстве      4.  Считаю целесообразным включить в обучение информацию о традициях и укладе жизни наших предков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ГОУ Гимназия №1520 им. Капцовых </dc:title>
  <dc:creator>Ира</dc:creator>
  <cp:lastModifiedBy>Ирина Николаевна</cp:lastModifiedBy>
  <cp:revision>91</cp:revision>
  <dcterms:created xsi:type="dcterms:W3CDTF">2012-01-30T19:34:16Z</dcterms:created>
  <dcterms:modified xsi:type="dcterms:W3CDTF">2013-01-19T03:59:14Z</dcterms:modified>
</cp:coreProperties>
</file>