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5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74" r:id="rId16"/>
    <p:sldId id="275" r:id="rId17"/>
    <p:sldId id="276" r:id="rId18"/>
    <p:sldId id="277" r:id="rId19"/>
    <p:sldId id="278" r:id="rId20"/>
    <p:sldId id="280" r:id="rId21"/>
    <p:sldId id="281" r:id="rId22"/>
    <p:sldId id="282" r:id="rId23"/>
    <p:sldId id="283" r:id="rId24"/>
    <p:sldId id="293" r:id="rId25"/>
    <p:sldId id="292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Разводы по годам семейной жизни</c:v>
                </c:pt>
              </c:strCache>
            </c:strRef>
          </c:tx>
          <c:dPt>
            <c:idx val="0"/>
            <c:bubble3D val="0"/>
            <c:spPr>
              <a:solidFill>
                <a:srgbClr val="FF99FF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00B0F0"/>
              </a:solidFill>
            </c:spPr>
          </c:dPt>
          <c:dPt>
            <c:idx val="4"/>
            <c:bubble3D val="0"/>
            <c:spPr>
              <a:solidFill>
                <a:srgbClr val="00206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до 1 года</c:v>
                </c:pt>
                <c:pt idx="1">
                  <c:v>от 1 до 2 лет</c:v>
                </c:pt>
                <c:pt idx="2">
                  <c:v>от 3 до 4 лет</c:v>
                </c:pt>
                <c:pt idx="3">
                  <c:v>от 5 до 9 лет</c:v>
                </c:pt>
                <c:pt idx="4">
                  <c:v>от 10 до 19 лет</c:v>
                </c:pt>
                <c:pt idx="5">
                  <c:v>от 20 и более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3.6</c:v>
                </c:pt>
                <c:pt idx="1">
                  <c:v>16</c:v>
                </c:pt>
                <c:pt idx="2">
                  <c:v>18</c:v>
                </c:pt>
                <c:pt idx="3">
                  <c:v>28</c:v>
                </c:pt>
                <c:pt idx="4">
                  <c:v>22</c:v>
                </c:pt>
                <c:pt idx="5">
                  <c:v>12.4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9747778238246569E-2"/>
          <c:y val="1.3426222116582261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спосыбы применяет ребенок для примерения родителей после развода</c:v>
                </c:pt>
              </c:strCache>
            </c:strRef>
          </c:tx>
          <c:dPt>
            <c:idx val="0"/>
            <c:bubble3D val="0"/>
            <c:spPr>
              <a:solidFill>
                <a:srgbClr val="002060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Шантаж( угрозы не иметь нечего общего с родителями, уйти из дома, покончить жизнь самоубийством)</c:v>
                </c:pt>
                <c:pt idx="1">
                  <c:v>Организация семейных праздников, совместного досуга</c:v>
                </c:pt>
                <c:pt idx="2">
                  <c:v>Демострация собственных успехов в учебе и т.д.</c:v>
                </c:pt>
                <c:pt idx="3">
                  <c:v>Отклоняющиеся повидение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8.3000000000000007</c:v>
                </c:pt>
                <c:pt idx="1">
                  <c:v>16.7</c:v>
                </c:pt>
                <c:pt idx="2">
                  <c:v>16.7</c:v>
                </c:pt>
                <c:pt idx="3">
                  <c:v>58.3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40359891454247"/>
          <c:y val="0.11941397093864337"/>
          <c:w val="0.334480245890317"/>
          <c:h val="0.8334161886467442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С друзьями</c:v>
                </c:pt>
                <c:pt idx="1">
                  <c:v>С родственниками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Проявление отклоняющегося поведения</c:v>
                </c:pt>
              </c:strCache>
            </c:strRef>
          </c:tx>
          <c:dPt>
            <c:idx val="0"/>
            <c:bubble3D val="0"/>
            <c:spPr>
              <a:solidFill>
                <a:srgbClr val="FF99FF"/>
              </a:solidFill>
              <a:ln>
                <a:solidFill>
                  <a:srgbClr val="FF99FF"/>
                </a:solidFill>
              </a:ln>
            </c:spPr>
          </c:dPt>
          <c:dPt>
            <c:idx val="1"/>
            <c:bubble3D val="0"/>
            <c:spPr>
              <a:solidFill>
                <a:srgbClr val="0070C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Pt>
            <c:idx val="4"/>
            <c:bubble3D val="0"/>
            <c:spPr>
              <a:solidFill>
                <a:srgbClr val="92D05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снижается успеваемость</c:v>
                </c:pt>
                <c:pt idx="1">
                  <c:v>страдает дисциплина дома</c:v>
                </c:pt>
                <c:pt idx="2">
                  <c:v>требуют особого внимания</c:v>
                </c:pt>
                <c:pt idx="3">
                  <c:v>убегают из дома</c:v>
                </c:pt>
                <c:pt idx="4">
                  <c:v>возникают конфликты с друзьями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37.700000000000003</c:v>
                </c:pt>
                <c:pt idx="1">
                  <c:v>19.600000000000001</c:v>
                </c:pt>
                <c:pt idx="2">
                  <c:v>17.399999999999999</c:v>
                </c:pt>
                <c:pt idx="3">
                  <c:v>8.7000000000000011</c:v>
                </c:pt>
                <c:pt idx="4">
                  <c:v>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DD93A-98E8-4B66-A5B5-955114D81766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A0234-8869-4D39-AC8F-2D7021269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767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</a:t>
            </a:r>
            <a:r>
              <a:rPr lang="en-US" dirty="0" smtClean="0"/>
              <a:t>:</a:t>
            </a:r>
            <a:r>
              <a:rPr lang="ru-RU" dirty="0" smtClean="0"/>
              <a:t> Влияние развода на формирование Личности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Проект ученицы 10 «Б» класса Портновой Ксении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45196d1b7c5cae61fdc834ff8c31f26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 В настоящее время развод как явление оценивается неоднозначно. Если раньше его воспринимали отрицательно - как угрозу семье, то сегодня возможность расторжения брака рассматривается как неотъемлемый компонент семейной системы, необходимый для реорганизации ее в тех случаях, когда сохранить семью оказывается невозможным.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19417-ale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TextBox 7"/>
          <p:cNvSpPr txBox="1"/>
          <p:nvPr/>
        </p:nvSpPr>
        <p:spPr>
          <a:xfrm>
            <a:off x="0" y="0"/>
            <a:ext cx="331236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Развитие экономической самостоятельности и социального равноправия женщин создает условия для расторжения брака в тех случаях, когда семья становится помехой на пути свободного саморазвития и самореализации женщины. Отсюда, как видим, количество разводов за последнее          время неуклонно    растет.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/>
          <a:lstStyle/>
          <a:p>
            <a:r>
              <a:rPr lang="ru-RU" dirty="0" smtClean="0"/>
              <a:t>Статистика Браков и разводов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11560" y="1484786"/>
          <a:ext cx="7704856" cy="504056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1208820"/>
                <a:gridCol w="1624009"/>
                <a:gridCol w="1624009"/>
                <a:gridCol w="1624009"/>
                <a:gridCol w="1624009"/>
              </a:tblGrid>
              <a:tr h="3600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/>
                        <a:t>Годы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Тыс.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На 1000 человек населения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браков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разводов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браков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разводов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1992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1053,7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639,2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7,1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4,3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1995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/>
                        <a:t>1075,2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665,9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7,3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4,5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897,3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627,7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6,2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4,3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1001,6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763,5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6,9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5,3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1019,8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853,6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7,1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5,9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1091,8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798,8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7,6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5,5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979,7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635,8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6,8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4,4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1066,4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604,9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7,5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4,2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1113,6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640,8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7,8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4,5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1262,5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685,9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8,9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4,8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 1179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703,4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8,3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2009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1199,4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699,4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8,5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4,9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tat_razv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ti_i_vzroslye_roditeli.previe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0" y="260648"/>
            <a:ext cx="3810000" cy="2343150"/>
          </a:xfrm>
        </p:spPr>
      </p:pic>
      <p:pic>
        <p:nvPicPr>
          <p:cNvPr id="5" name="Рисунок 4" descr="hugpictu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3212976"/>
            <a:ext cx="3707904" cy="3217911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649168"/>
            <a:ext cx="417646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Часто свою лепту в развод вносят родители, которые считают, что их дети выбрали недостойного человека.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cc01d79bcc08d8400d367211231ac9b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487025"/>
            <a:ext cx="331236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Распад семьи имеет для детей много последствий. На развитие ребенка оказывают влияние оба родителя, а развод означает, что контакт с ними обоими уже не будет одинаково частым. 50% отцов прекращают навещать своих детей спустя три года после развода.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f72bcc7-6296-41c8-ad53-3bb38f909650_20090309035753_Shutterstock9466945o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56043" y="0"/>
            <a:ext cx="4187957" cy="3140968"/>
          </a:xfrm>
        </p:spPr>
      </p:pic>
      <p:pic>
        <p:nvPicPr>
          <p:cNvPr id="5" name="Рисунок 4" descr="mother_s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4050027"/>
            <a:ext cx="4211960" cy="28079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1225689"/>
            <a:ext cx="41764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Проблема неполной семьи в том, что в ней ребенок часто встречается лишь с одной ролью родителя – либо только карающий, либо только поощряющей. Поскольку дети в неполной семье не могут наблюдать отношений между мужчиной и женщиной, то они вырастают, не имея целостной модели этих отношений. В будущем для них более проблематично будет строить собственные отношения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hildren picture 1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0"/>
            <a:ext cx="4051176" cy="6858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    Известно, что лишенные в детстве достаточного общения с отцом, мальчики либо усваивают «женский» тип поведения, либо создают искаженное представление о мужском поведении как противоположного женскому Выращенные без отцов мальчики оказываются менее зрелы и целеустремленны, у них труднее развивается способность управлять своим поведением. Им гораздо труднее выполнять свои отцовские обязанности.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206261_ahomru_20060528_573x800_pkk_0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23528" y="589330"/>
            <a:ext cx="84249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Девочки, воспитанные без отцов, менее успешно формируют представление о мужественности, в дальнейшем у них меньше шансов правильно понимать своих мужей и сыновей, исполнять роль жены и матери. Любовь отца к дочери очень важна для развития ее самосознания, уверенности в себе, формирования своего образа женственности.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225031-800x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Прямоугольник 7"/>
          <p:cNvSpPr/>
          <p:nvPr/>
        </p:nvSpPr>
        <p:spPr>
          <a:xfrm>
            <a:off x="0" y="404664"/>
            <a:ext cx="3635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sz="2400" b="1" dirty="0" smtClean="0"/>
              <a:t>Семья является одним из главных институтов воспитания. В ней ребенок находится в течение значительной части своей жизни. В семье закладываются основы личности ребенка.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e9ce107039b07706a514685bca624c2,0,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06496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39959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Развод не всегда ставит точку в отношениях супругов. У некоторых родителей именно с него начинается новый виток вражды .Бывшие супруги довольно часто настраивают ребенка друг против друга, внося еще больший психологический дискомфорт раненную разводом душу </a:t>
            </a:r>
            <a:r>
              <a:rPr lang="ru-RU" sz="2800" b="1" dirty="0" smtClean="0">
                <a:solidFill>
                  <a:srgbClr val="FF0000"/>
                </a:solidFill>
              </a:rPr>
              <a:t>ребенка</a:t>
            </a:r>
            <a:r>
              <a:rPr lang="ru-RU" sz="2800" b="1" dirty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 (1638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1805"/>
          </a:xfrm>
        </p:spPr>
      </p:pic>
      <p:sp>
        <p:nvSpPr>
          <p:cNvPr id="5" name="TextBox 4"/>
          <p:cNvSpPr txBox="1"/>
          <p:nvPr/>
        </p:nvSpPr>
        <p:spPr>
          <a:xfrm>
            <a:off x="2987824" y="117693"/>
            <a:ext cx="259228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Изо дня в день слыша лишь о недостатках одного из родителей, ребенок может обесценивать отношения с ним, не зависимо от того какими отношения были. Он привыкает делить мир на черное и белое, начинает ориентироваться на мнение того, кто сильнее.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hildren_famili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23528" y="404664"/>
            <a:ext cx="478802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Одно из самых негативных последствий борьбы за лояльность ребенка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утрата им контакта с собственными чувствами. Ему приходится отказываться от своих подлинных переживаний, чтобы выжить в ситуации, когда от него ждут ненависти к родителям, которых он любит и в чьей ответной любви нуждается. Не доверяя своим чувствам, ребенок не в состоянии выстроить свою систему ценностей. Вырастая, он с трудом осваивается во взрослой жизни, где принимать решения нужно самостоятельно.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4739732"/>
              </p:ext>
            </p:extLst>
          </p:nvPr>
        </p:nvGraphicFramePr>
        <p:xfrm>
          <a:off x="0" y="260648"/>
          <a:ext cx="89916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404664"/>
            <a:ext cx="8686800" cy="64807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С кем обсуждают проблемы в семье</a:t>
            </a:r>
            <a:endParaRPr lang="ru-RU" b="1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017665968"/>
              </p:ext>
            </p:extLst>
          </p:nvPr>
        </p:nvGraphicFramePr>
        <p:xfrm>
          <a:off x="467544" y="1052736"/>
          <a:ext cx="792088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Создать свою семью хотят все опрошенные мальчики и девять из десяти девочек. Опрощенные считают что избежать развода помогло бы отсутствие ссор и измен, любовь и ребенок. Самый частый ответ на вопрос о том что могло бы стать вашей причиной развода опрошенные ответили измена, на втором месте непонимание, и далее идут неуважение, предательство и побои.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8991600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beb6d6dc574o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107996"/>
            <a:ext cx="291581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Исследования показали, что для ребенка-дошкольника развод родителей -это ломка привычных отношений с родителями, конфликт между привязанностью к отцу и матери.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044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5076056" y="738664"/>
            <a:ext cx="406794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2.5 - 3.5 лет реагировали на распад семьи плачем, повышенной пугливостью, снижением познавательных процессов, проявлением неопрятности, пристрастием к собственным вещам и игрушкам. Они с большим трудом расставались с матерью. В игре создавали вымышленный мир, населенный голодными, агрессивными животными.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84697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6012160" y="982177"/>
            <a:ext cx="313184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3.5 - 4.5 лет обнаруживали повышенную агрессивность, переживание чувства утраты, тревожность. У части детей наблюдалась регрессия игровых форм, для них было характерно проявление чувства вины за распад семьи.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85177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461664"/>
            <a:ext cx="341987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настоящее время наблюдается стремительный рост количества разводов как в России, так на Западе. По данным статистики, в каждой пятой российской семье с несовершеннолетними детьми отсутствует один из родителей. За последние годы резко возрастает число детей дошкольного возраста, которые воспитываются в неполных семьях, где, в подавляющем большинстве, воспитателем является мать.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ngry-boy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097" y="0"/>
            <a:ext cx="9134903" cy="6858000"/>
          </a:xfrm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644008" y="2887682"/>
            <a:ext cx="449999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У детей 5-6 лет также наблюдались усиление агрессии и тревоги, раздражительность, неугомонность. Они способны рассказать о своих переживаниях, желании восстановить семью.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484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580112" y="0"/>
            <a:ext cx="356388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аиболее, уязвим при распаде семьи единственный ребенок. Те, у кого есть братья и сестры, намного легче переживают развод: они вымещают агрессию друг на друга, что значительно снижает эмоциональное напряжение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rozvod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8629"/>
          </a:xfrm>
        </p:spPr>
      </p:pic>
      <p:sp>
        <p:nvSpPr>
          <p:cNvPr id="9" name="TextBox 8"/>
          <p:cNvSpPr txBox="1"/>
          <p:nvPr/>
        </p:nvSpPr>
        <p:spPr>
          <a:xfrm>
            <a:off x="3779912" y="278092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0" y="0"/>
            <a:ext cx="305983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Развод для взрослых — это болезненное, малоприятное, порой драматическое переживание, на которое они идут по собственной воле и из лучших побуждений.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a22157e2547dae5595103c6df565f98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619672" y="491088"/>
            <a:ext cx="752432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Для ребенка расставание родителей — это трагедия, связанная с разрушением привычной среды обитания. Поэтому переживание детьми разрыва родителей изменяется в диапазоне от вялой депрессии, апатии до резкого негативизма и демонстрирования несогласия (своим поведением) с мнением и решением родителей. Взрослые же в добавление к этому, будучи не в состоянии контролировать собственные переживания, меняют свое отношение к ребенку, часто используют его в качестве объекта разрядки своих отрицательных эмоций. А это естественно накладывает отпечаток на формирование личности ребенка, так как дети во многом воспринимают события, ориентируясь на реакцию взрослых в столь кризисный для них период.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. Большинство детей переживших развод повторяют родительскую модель поведения и сами разводятся.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95536" y="105273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4" name="Содержимое 13" descr="5470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15" name="TextBox 14"/>
          <p:cNvSpPr txBox="1"/>
          <p:nvPr/>
        </p:nvSpPr>
        <p:spPr>
          <a:xfrm>
            <a:off x="0" y="3140968"/>
            <a:ext cx="3456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Кроме материальных трудностей, с которыми сталкиваются одинокие родители, мать не в состоянии реализовать одновременно обе родительские позиции - материнскую и отцовскую.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29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302359"/>
            <a:ext cx="356388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Развод родителей, нестабильный, конфликтный стиль отношений в таких семьях искажают условия ранней социализации, оказываясь причиной нервно-психических расстройств, именно среди этой группы детей наиболее часто устанавливается диагноз больных алкоголизмом, наркоманией, пытающихся покончить жизнь самоубийством.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asv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847452"/>
            <a:ext cx="81724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Развод – это расторжение брака при жизни обоих супругов в органах записи актов гражданского состояния или, в особо предусмотренных случаях, по решению суда.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dec699811ae1adc996069a355a3da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26967" y="0"/>
            <a:ext cx="9370967" cy="6858000"/>
          </a:xfr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307776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 революции большая часть населения, которую составляли крестьяне, занималась натуральным хозяйством. Людям было не выгодно разводится, так как хозяйство было общим и представляло единственный источник дохода. К тому все вопросы, касающиеся браков и разводов в царской России, решала церковь. Разводы были большой редкостью, совершались церковью неохотно и только по очень веским причинам.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volkan2386_184059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" name="TextBox 8"/>
          <p:cNvSpPr txBox="1"/>
          <p:nvPr/>
        </p:nvSpPr>
        <p:spPr>
          <a:xfrm>
            <a:off x="2339752" y="332656"/>
            <a:ext cx="680424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Советском Союзе </a:t>
            </a:r>
            <a:r>
              <a:rPr lang="ru-RU" sz="28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процедура развода </a:t>
            </a: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стала проще. Церковь уже не решала этот вопрос. С приходом к власти И. Сталина развестись стало возможным через суд. Но на пути желающих расторгнуть законный брак встали новые препятствия. Состоящие в партии граждане, не имевшие семьи или, что еще хуже, решившие развестись, строго партией осуждались и могли быть исключены из ее рядов. Партийная карьера для таких людей была практически невозможна. Разводились редко.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7ce4d03283fdb473421ab9961e782412-30298567-1301287701-4d901315-620x3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" name="TextBox 8"/>
          <p:cNvSpPr txBox="1"/>
          <p:nvPr/>
        </p:nvSpPr>
        <p:spPr>
          <a:xfrm>
            <a:off x="0" y="1"/>
            <a:ext cx="262778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После распада Советского Союза, исчезновения «железного занавеса» и прихода в повседневную жизнь все большего числа западных ценностей ситуация с разводами начала стремительно меняться.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641</TotalTime>
  <Words>1315</Words>
  <Application>Microsoft Office PowerPoint</Application>
  <PresentationFormat>Экран (4:3)</PresentationFormat>
  <Paragraphs>103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Тема: Влияние развода на формирование Личности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Статистика Браков и разводов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Влияние развода на формирование Личности</dc:title>
  <cp:lastModifiedBy>Географиня</cp:lastModifiedBy>
  <cp:revision>69</cp:revision>
  <dcterms:modified xsi:type="dcterms:W3CDTF">2013-01-23T18:43:47Z</dcterms:modified>
</cp:coreProperties>
</file>