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66" r:id="rId3"/>
    <p:sldId id="257" r:id="rId4"/>
    <p:sldId id="262" r:id="rId5"/>
    <p:sldId id="258" r:id="rId6"/>
    <p:sldId id="265" r:id="rId7"/>
    <p:sldId id="261" r:id="rId8"/>
    <p:sldId id="267" r:id="rId9"/>
    <p:sldId id="268" r:id="rId10"/>
    <p:sldId id="269" r:id="rId11"/>
    <p:sldId id="271" r:id="rId12"/>
    <p:sldId id="272" r:id="rId13"/>
    <p:sldId id="273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12" autoAdjust="0"/>
    <p:restoredTop sz="94660"/>
  </p:normalViewPr>
  <p:slideViewPr>
    <p:cSldViewPr>
      <p:cViewPr varScale="1">
        <p:scale>
          <a:sx n="127" d="100"/>
          <a:sy n="127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163D2C8-DB3D-4586-8EA4-73C1BC234A0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0871119-1543-449A-8157-6018E9FC82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D2C8-DB3D-4586-8EA4-73C1BC234A0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871119-1543-449A-8157-6018E9FC82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163D2C8-DB3D-4586-8EA4-73C1BC234A0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0871119-1543-449A-8157-6018E9FC82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D2C8-DB3D-4586-8EA4-73C1BC234A0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871119-1543-449A-8157-6018E9FC82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163D2C8-DB3D-4586-8EA4-73C1BC234A0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0871119-1543-449A-8157-6018E9FC82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D2C8-DB3D-4586-8EA4-73C1BC234A0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871119-1543-449A-8157-6018E9FC82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D2C8-DB3D-4586-8EA4-73C1BC234A0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871119-1543-449A-8157-6018E9FC82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D2C8-DB3D-4586-8EA4-73C1BC234A0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871119-1543-449A-8157-6018E9FC82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163D2C8-DB3D-4586-8EA4-73C1BC234A0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871119-1543-449A-8157-6018E9FC82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D2C8-DB3D-4586-8EA4-73C1BC234A0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871119-1543-449A-8157-6018E9FC82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D2C8-DB3D-4586-8EA4-73C1BC234A0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871119-1543-449A-8157-6018E9FC82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163D2C8-DB3D-4586-8EA4-73C1BC234A0E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0871119-1543-449A-8157-6018E9FC82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72;&#1076;&#1102;&#1096;&#1072;\Desktop\&#1087;&#1088;&#1077;&#1079;&#1077;&#1085;&#1090;&#1072;&#1094;&#1080;&#1103;\13-&#1044;&#1086;&#1088;&#1086;&#1078;&#1082;&#1072;%2013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2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52.jpeg"/><Relationship Id="rId3" Type="http://schemas.openxmlformats.org/officeDocument/2006/relationships/image" Target="../media/image43.jpeg"/><Relationship Id="rId7" Type="http://schemas.openxmlformats.org/officeDocument/2006/relationships/image" Target="../media/image46.jpeg"/><Relationship Id="rId12" Type="http://schemas.openxmlformats.org/officeDocument/2006/relationships/image" Target="../media/image5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2.jpeg"/><Relationship Id="rId10" Type="http://schemas.openxmlformats.org/officeDocument/2006/relationships/image" Target="../media/image49.jpeg"/><Relationship Id="rId4" Type="http://schemas.openxmlformats.org/officeDocument/2006/relationships/image" Target="../media/image44.jpeg"/><Relationship Id="rId9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43.jpeg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53.jpeg"/><Relationship Id="rId5" Type="http://schemas.openxmlformats.org/officeDocument/2006/relationships/image" Target="../media/image2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43.jpeg"/><Relationship Id="rId7" Type="http://schemas.openxmlformats.org/officeDocument/2006/relationships/image" Target="../media/image5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56.jpeg"/><Relationship Id="rId5" Type="http://schemas.openxmlformats.org/officeDocument/2006/relationships/image" Target="../media/image2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43.jpeg"/><Relationship Id="rId7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59.jpeg"/><Relationship Id="rId5" Type="http://schemas.openxmlformats.org/officeDocument/2006/relationships/image" Target="../media/image2.jpeg"/><Relationship Id="rId4" Type="http://schemas.openxmlformats.org/officeDocument/2006/relationships/image" Target="../media/image44.jpeg"/><Relationship Id="rId9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2.jpeg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4.jpe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  <a:t>Северо-запад</a:t>
            </a:r>
            <a:br>
              <a:rPr lang="ru-RU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</a:rPr>
              <a:t>Семенова Надежда 9А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Рисунок 3" descr="2531198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240"/>
            <a:ext cx="4500562" cy="68397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13-Дорожка 1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357950" y="478632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51768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7239000" cy="1143000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100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  <a:t>Калининградская область</a:t>
            </a:r>
            <a:r>
              <a:rPr lang="ru-RU" sz="40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  <a:t/>
            </a:r>
            <a:br>
              <a:rPr lang="ru-RU" sz="40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</a:br>
            <a:r>
              <a:rPr lang="ru-RU" sz="40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  <a:t/>
            </a:r>
            <a:br>
              <a:rPr lang="ru-RU" sz="40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</a:br>
            <a:endParaRPr lang="ru-RU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1571612"/>
            <a:ext cx="1857388" cy="41549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Основная</a:t>
            </a:r>
          </a:p>
          <a:p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Река: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неман</a:t>
            </a:r>
            <a:endParaRPr lang="ru-RU" sz="2400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sz="2400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sz="2400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Основные</a:t>
            </a:r>
          </a:p>
          <a:p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Озера: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Преимущ-ественно</a:t>
            </a:r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4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Неболь</a:t>
            </a:r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-</a:t>
            </a:r>
          </a:p>
          <a:p>
            <a:r>
              <a:rPr lang="ru-RU" sz="24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шие</a:t>
            </a:r>
            <a:endParaRPr lang="ru-RU" sz="2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" name="Рисунок 9" descr="нема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794" y="1500174"/>
            <a:ext cx="6622922" cy="4410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Реки и озера Севера-Запада: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Содержимое 3" descr="251768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357166"/>
            <a:ext cx="8643998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Промышленность северо-запада.</a:t>
            </a:r>
          </a:p>
          <a:p>
            <a:endParaRPr lang="ru-RU" sz="4000" cap="all" dirty="0">
              <a:ln/>
              <a:solidFill>
                <a:schemeClr val="tx2">
                  <a:lumMod val="50000"/>
                </a:schemeClr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06" y="1928802"/>
            <a:ext cx="8072494" cy="34778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Машиностроение: </a:t>
            </a:r>
          </a:p>
          <a:p>
            <a:endParaRPr lang="ru-RU" sz="2000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Санкт-Петербург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Тихвин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Кириши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Бокситогорск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Луга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Псков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Великий Новгород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Великие Луки 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Калининград</a:t>
            </a:r>
            <a:endParaRPr lang="ru-RU" sz="2000" cap="all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5" name="Рисунок 14" descr="800px-Admiralty_Shipyar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1482314"/>
            <a:ext cx="5453100" cy="40898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3286116" y="1571612"/>
            <a:ext cx="4714908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Адмиралтейские </a:t>
            </a:r>
            <a:r>
              <a:rPr lang="ru-RU" b="1" cap="all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верфи в Санкт Петербурге</a:t>
            </a:r>
            <a:endParaRPr lang="ru-RU" b="1" cap="all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7" name="Рисунок 16" descr="800px-Здание_ЛМЗ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2500306"/>
            <a:ext cx="5453755" cy="2386018"/>
          </a:xfrm>
          <a:prstGeom prst="snip2DiagRect">
            <a:avLst>
              <a:gd name="adj1" fmla="val 0"/>
              <a:gd name="adj2" fmla="val 17295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3286116" y="2643182"/>
            <a:ext cx="321471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Ленинградский металлический завод</a:t>
            </a:r>
            <a:endParaRPr lang="ru-RU" b="1" cap="all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Реки и озера Севера-Запада: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Содержимое 3" descr="251768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357166"/>
            <a:ext cx="8643998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Промышленность северо-запада.</a:t>
            </a:r>
          </a:p>
          <a:p>
            <a:endParaRPr lang="ru-RU" sz="4000" cap="all" dirty="0">
              <a:ln/>
              <a:solidFill>
                <a:schemeClr val="tx2">
                  <a:lumMod val="50000"/>
                </a:schemeClr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06" y="1928802"/>
            <a:ext cx="8072494" cy="16312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Производство цветных металлов: </a:t>
            </a:r>
          </a:p>
          <a:p>
            <a:endParaRPr lang="ru-RU" sz="2000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Санкт-Петербург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err="1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волхов</a:t>
            </a:r>
            <a:endParaRPr lang="ru-RU" sz="2000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Бокситогорск</a:t>
            </a:r>
          </a:p>
        </p:txBody>
      </p:sp>
      <p:pic>
        <p:nvPicPr>
          <p:cNvPr id="11" name="Рисунок 10" descr="bgz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3786190"/>
            <a:ext cx="7082217" cy="22427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071538" y="3786190"/>
            <a:ext cx="464347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Глиноземный </a:t>
            </a:r>
            <a:r>
              <a:rPr lang="ru-RU" b="1" cap="all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завод в Бокситогорске </a:t>
            </a:r>
            <a:endParaRPr lang="ru-RU" b="1" cap="all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2571744"/>
            <a:ext cx="1333500" cy="17526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Реки и озера Севера-Запада: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Содержимое 3" descr="251768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357166"/>
            <a:ext cx="8643998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Промышленность северо-запада.</a:t>
            </a:r>
          </a:p>
          <a:p>
            <a:endParaRPr lang="ru-RU" sz="4000" cap="all" dirty="0">
              <a:ln/>
              <a:solidFill>
                <a:schemeClr val="tx2">
                  <a:lumMod val="50000"/>
                </a:schemeClr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06" y="1928802"/>
            <a:ext cx="807249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Нефтепереработка: </a:t>
            </a:r>
          </a:p>
          <a:p>
            <a:endParaRPr lang="ru-RU" sz="2000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Город Кириши </a:t>
            </a:r>
          </a:p>
        </p:txBody>
      </p:sp>
      <p:pic>
        <p:nvPicPr>
          <p:cNvPr id="13" name="Рисунок 12" descr="prohodnaya-zavoda-kinef-kirishskii-npz-kirishi-leningradskaya-0002491822-previe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1214422"/>
            <a:ext cx="4006802" cy="53578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3857620" y="1142984"/>
            <a:ext cx="4214842" cy="120032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ООО </a:t>
            </a:r>
            <a:r>
              <a:rPr lang="ru-RU" b="1" cap="all" dirty="0" err="1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Киришский</a:t>
            </a:r>
            <a:r>
              <a:rPr lang="ru-RU" b="1" cap="all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НПЗ (нефтеперерабатывающий завод) - «</a:t>
            </a:r>
            <a:r>
              <a:rPr lang="ru-RU" b="1" cap="all" dirty="0" err="1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Киришинефтеоргсинтез</a:t>
            </a:r>
            <a:r>
              <a:rPr lang="ru-RU" b="1" cap="all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»</a:t>
            </a:r>
            <a:endParaRPr lang="ru-RU" b="1" cap="all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Реки и озера Севера-Запада: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Содержимое 3" descr="251768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357166"/>
            <a:ext cx="8643998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Промышленность северо-запада.</a:t>
            </a:r>
          </a:p>
          <a:p>
            <a:endParaRPr lang="ru-RU" sz="4000" cap="all" dirty="0">
              <a:ln/>
              <a:solidFill>
                <a:schemeClr val="tx2">
                  <a:lumMod val="50000"/>
                </a:schemeClr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06" y="1928802"/>
            <a:ext cx="807249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Производство удобрений: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Великий Новгород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err="1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кингисепп</a:t>
            </a:r>
            <a:endParaRPr lang="ru-RU" sz="2000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  <a:p>
            <a:endParaRPr lang="ru-RU" sz="2000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Рисунок 7" descr="img_large_7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2643182"/>
            <a:ext cx="5715000" cy="381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3071802" y="2786058"/>
            <a:ext cx="4786346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Холдинг </a:t>
            </a:r>
            <a:r>
              <a:rPr lang="ru-RU" b="1" cap="all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«</a:t>
            </a:r>
            <a:r>
              <a:rPr lang="ru-RU" b="1" cap="all" dirty="0" err="1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Акрон</a:t>
            </a:r>
            <a:r>
              <a:rPr lang="ru-RU" b="1" cap="all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» Великий Новгород</a:t>
            </a:r>
            <a:endParaRPr lang="ru-RU" b="1" cap="all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5176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6572296" cy="157163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Особенности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Северо-Запада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:</a:t>
            </a:r>
            <a:b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dirty="0">
              <a:ln>
                <a:solidFill>
                  <a:schemeClr val="tx1"/>
                </a:solidFill>
              </a:ln>
              <a:solidFill>
                <a:schemeClr val="bg1">
                  <a:lumMod val="9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2071678"/>
            <a:ext cx="6215106" cy="317009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cap="all" dirty="0" smtClean="0">
                <a:ln w="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Выход  к важнейшим морским путям.</a:t>
            </a:r>
          </a:p>
          <a:p>
            <a:pPr>
              <a:buFont typeface="Arial" pitchFamily="34" charset="0"/>
              <a:buChar char="•"/>
            </a:pPr>
            <a:r>
              <a:rPr lang="ru-RU" sz="2000" b="1" cap="all" dirty="0" smtClean="0">
                <a:ln w="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Территория интенсивного торгового потока</a:t>
            </a:r>
          </a:p>
          <a:p>
            <a:pPr>
              <a:buFont typeface="Arial" pitchFamily="34" charset="0"/>
              <a:buChar char="•"/>
            </a:pPr>
            <a:r>
              <a:rPr lang="ru-RU" sz="2000" b="1" cap="all" dirty="0" smtClean="0">
                <a:ln w="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Компактность</a:t>
            </a:r>
          </a:p>
          <a:p>
            <a:pPr>
              <a:buFont typeface="Arial" pitchFamily="34" charset="0"/>
              <a:buChar char="•"/>
            </a:pPr>
            <a:r>
              <a:rPr lang="ru-RU" sz="2000" b="1" cap="all" dirty="0" smtClean="0">
                <a:ln w="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Граничит со странами Западной Европы</a:t>
            </a:r>
          </a:p>
          <a:p>
            <a:pPr>
              <a:buFont typeface="Arial" pitchFamily="34" charset="0"/>
              <a:buChar char="•"/>
            </a:pPr>
            <a:r>
              <a:rPr lang="ru-RU" sz="2000" b="1" cap="all" dirty="0" smtClean="0">
                <a:ln w="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Живописный ландшафт</a:t>
            </a:r>
          </a:p>
          <a:p>
            <a:pPr>
              <a:buFont typeface="Arial" pitchFamily="34" charset="0"/>
              <a:buChar char="•"/>
            </a:pPr>
            <a:r>
              <a:rPr lang="ru-RU" sz="2000" b="1" cap="all" dirty="0" smtClean="0">
                <a:ln w="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Хорошо обеспечен водой</a:t>
            </a:r>
          </a:p>
          <a:p>
            <a:pPr>
              <a:buFont typeface="Arial" pitchFamily="34" charset="0"/>
              <a:buChar char="•"/>
            </a:pPr>
            <a:r>
              <a:rPr lang="ru-RU" sz="2000" b="1" cap="all" dirty="0" smtClean="0">
                <a:ln w="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Высокая концентрация населения</a:t>
            </a:r>
          </a:p>
          <a:p>
            <a:pPr>
              <a:buFont typeface="Arial" pitchFamily="34" charset="0"/>
              <a:buChar char="•"/>
            </a:pPr>
            <a:r>
              <a:rPr lang="ru-RU" sz="2000" b="1" cap="all" dirty="0" smtClean="0">
                <a:ln w="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Не имеет крупных месторождений полезных </a:t>
            </a:r>
            <a:r>
              <a:rPr lang="ru-RU" sz="2000" b="1" cap="all" dirty="0" err="1" smtClean="0">
                <a:ln w="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эскопаемых</a:t>
            </a:r>
            <a:endParaRPr lang="ru-RU" sz="2000" b="1" cap="all" dirty="0">
              <a:ln w="0">
                <a:solidFill>
                  <a:schemeClr val="tx2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00504"/>
            <a:ext cx="4500562" cy="285749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Рисунок 9" descr="74331897_large_petergo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357818" cy="401836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Рисунок 10" descr="25311980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0"/>
            <a:ext cx="4643438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32"/>
            <a:ext cx="6500826" cy="150019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облик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Северо-Запада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:</a:t>
            </a:r>
            <a:b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dirty="0">
              <a:ln>
                <a:solidFill>
                  <a:schemeClr val="tx1"/>
                </a:solidFill>
              </a:ln>
              <a:solidFill>
                <a:schemeClr val="bg1">
                  <a:lumMod val="9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0" y="4000504"/>
            <a:ext cx="4500562" cy="2857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74331897_large_petergof.jpg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0" y="0"/>
            <a:ext cx="5357818" cy="4018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253119802.jpg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4500562" y="0"/>
            <a:ext cx="4643438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357166"/>
            <a:ext cx="8858280" cy="11387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Санкт-Петербург</a:t>
            </a:r>
          </a:p>
          <a:p>
            <a:endParaRPr lang="ru-RU" sz="2800" cap="all" dirty="0" smtClean="0">
              <a:ln/>
              <a:solidFill>
                <a:schemeClr val="tx2">
                  <a:lumMod val="50000"/>
                </a:schemeClr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857364"/>
            <a:ext cx="4643438" cy="489364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endParaRPr lang="ru-RU" sz="2400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Северная столица </a:t>
            </a:r>
          </a:p>
          <a:p>
            <a:pPr>
              <a:buFont typeface="Arial" pitchFamily="34" charset="0"/>
              <a:buChar char="•"/>
            </a:pPr>
            <a:endParaRPr lang="ru-RU" sz="2400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Основан в 1703 г. Петром </a:t>
            </a:r>
            <a:r>
              <a:rPr lang="en-US" sz="2400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</a:t>
            </a:r>
            <a:r>
              <a:rPr lang="ru-RU" sz="2400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ru-RU" sz="2400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Один из красивейших городов мира.</a:t>
            </a:r>
          </a:p>
          <a:p>
            <a:pPr>
              <a:buFont typeface="Arial" pitchFamily="34" charset="0"/>
              <a:buChar char="•"/>
            </a:pPr>
            <a:endParaRPr lang="ru-RU" sz="2400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Украшениями служат:</a:t>
            </a:r>
          </a:p>
          <a:p>
            <a:r>
              <a:rPr lang="ru-RU" sz="2400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Водные артерии</a:t>
            </a:r>
          </a:p>
          <a:p>
            <a:r>
              <a:rPr lang="ru-RU" sz="2400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Архитектурные ансамбли</a:t>
            </a:r>
          </a:p>
          <a:p>
            <a:r>
              <a:rPr lang="ru-RU" sz="2400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Многочисленные парки </a:t>
            </a:r>
          </a:p>
          <a:p>
            <a:endParaRPr lang="ru-RU" sz="2400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Рисунок 11" descr="4952344_d3e6aa7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1225" y="0"/>
            <a:ext cx="3152775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nevsky_prospekt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3406" y="0"/>
            <a:ext cx="4500594" cy="3939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b3b8c63b0ac921b4c827b7d15bc_prev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22315" y="0"/>
            <a:ext cx="4621685" cy="3462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4bbb70__a3bda297c6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0562" y="1214422"/>
            <a:ext cx="4643438" cy="2800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bf7f5644c05b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00562" y="1500174"/>
            <a:ext cx="4643438" cy="328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 descr="Sankt-Peterburg--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00562" y="1928802"/>
            <a:ext cx="4643438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 descr="nevsky_prospekt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0562" y="2285992"/>
            <a:ext cx="4643438" cy="3571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Рисунок 20" descr="lrg_20760_IMG27471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29124" y="2214554"/>
            <a:ext cx="4714876" cy="36662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Рисунок 21" descr="73C062105255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715140" y="2643182"/>
            <a:ext cx="2161032" cy="325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70" decel="100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770" decel="100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0" y="4000504"/>
            <a:ext cx="4500562" cy="2857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74331897_large_petergof.jpg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0" y="0"/>
            <a:ext cx="5357818" cy="4018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253119802.jpg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4500562" y="0"/>
            <a:ext cx="4643438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357166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Великий Новгород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214422"/>
            <a:ext cx="4643438" cy="5078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Город воинской славы.</a:t>
            </a:r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один из древнейших и известнейших городов России (в 2009 году официально отметил 1150-летие).</a:t>
            </a:r>
          </a:p>
          <a:p>
            <a:pPr>
              <a:buFont typeface="Arial" pitchFamily="34" charset="0"/>
              <a:buChar char="•"/>
            </a:pPr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 Средние века — центр Новгородской Руси и затем Новгородской земли</a:t>
            </a: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Место </a:t>
            </a: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призвания летописного </a:t>
            </a:r>
            <a:r>
              <a:rPr lang="ru-RU" cap="all" dirty="0" err="1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Рюрика</a:t>
            </a: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Официальной датой возникновения Новгорода </a:t>
            </a: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-859г.</a:t>
            </a:r>
          </a:p>
          <a:p>
            <a:pPr>
              <a:buFont typeface="Arial" pitchFamily="34" charset="0"/>
              <a:buChar char="•"/>
            </a:pPr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7" name="Рисунок 16" descr="Saint_Sophia_Cathedral_in_Novgoro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68388" y="0"/>
            <a:ext cx="4075612" cy="28633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Рисунок 22" descr="kr_128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60024" y="4143380"/>
            <a:ext cx="4083975" cy="27146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Рисунок 23" descr="Velikiy_Novgorod_Detinets_0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14942" y="1928802"/>
            <a:ext cx="3714744" cy="24861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19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charRg st="119" end="1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charRg st="119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8">
                                            <p:txEl>
                                              <p:charRg st="119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19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90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charRg st="190" end="2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charRg st="190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8">
                                            <p:txEl>
                                              <p:charRg st="190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90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227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>
                                            <p:txEl>
                                              <p:charRg st="227" end="2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txEl>
                                              <p:charRg st="227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8">
                                            <p:txEl>
                                              <p:charRg st="227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227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0" y="4000504"/>
            <a:ext cx="4500562" cy="2857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74331897_large_petergof.jpg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0" y="0"/>
            <a:ext cx="5357818" cy="4018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253119802.jpg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4500562" y="0"/>
            <a:ext cx="4643438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357166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Псков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214422"/>
            <a:ext cx="4643438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Город воинской славы.</a:t>
            </a:r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один из древнейших и известнейших городов</a:t>
            </a:r>
          </a:p>
          <a:p>
            <a:pPr>
              <a:buFont typeface="Arial" pitchFamily="34" charset="0"/>
              <a:buChar char="•"/>
            </a:pPr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 Средние века — центр Новгородской Руси и затем Новгородской земли</a:t>
            </a: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</a:p>
          <a:p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Первые </a:t>
            </a: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упоминания в 903 </a:t>
            </a: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г.</a:t>
            </a:r>
          </a:p>
          <a:p>
            <a:pPr>
              <a:buFont typeface="Arial" pitchFamily="34" charset="0"/>
              <a:buChar char="•"/>
            </a:pPr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Рисунок 11" descr="558_0016_r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9290" y="0"/>
            <a:ext cx="3214710" cy="42862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pic0242_photo2_big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44" y="4143380"/>
            <a:ext cx="4071934" cy="26060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IMG_298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43438" y="2214554"/>
            <a:ext cx="2762254" cy="4143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5176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6572296" cy="157163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Особенности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Северо-Запада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: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bg1">
                  <a:lumMod val="9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0" y="4000504"/>
            <a:ext cx="4500562" cy="2857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74331897_large_petergof.jpg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0" y="0"/>
            <a:ext cx="5357818" cy="4018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253119802.jpg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4500562" y="0"/>
            <a:ext cx="4643438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357166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Калининград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214422"/>
            <a:ext cx="4643438" cy="31393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Самый западный областной центр страны.</a:t>
            </a:r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Крупный транспортный узел</a:t>
            </a:r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Добыча янтаря в  Калининграде составляет 90% всех запасов мира.</a:t>
            </a:r>
          </a:p>
          <a:p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cap="all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Музей янтаря</a:t>
            </a:r>
          </a:p>
          <a:p>
            <a:pPr>
              <a:buFont typeface="Arial" pitchFamily="34" charset="0"/>
              <a:buChar char="•"/>
            </a:pPr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cap="all" dirty="0" smtClean="0">
              <a:ln w="0">
                <a:solidFill>
                  <a:schemeClr val="tx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5" name="Рисунок 14" descr="0_64db_cc7b1881_XL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0686" y="0"/>
            <a:ext cx="3357594" cy="3357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800px-Amber_Museum_in_Kaliningrad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000500"/>
            <a:ext cx="3810000" cy="2857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 descr="jantar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800000">
            <a:off x="5214940" y="3500438"/>
            <a:ext cx="3929060" cy="3143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862784368d01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28926" y="4000504"/>
            <a:ext cx="3643306" cy="2732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00504"/>
            <a:ext cx="4500562" cy="285749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Рисунок 9" descr="74331897_large_petergo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357818" cy="401836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Рисунок 10" descr="25311980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0"/>
            <a:ext cx="4643438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2643182"/>
            <a:ext cx="1785918" cy="64294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Конец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bg1">
                  <a:lumMod val="9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251768.jpg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501122" cy="1384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2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</a:t>
            </a: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  <a:t>Площадь: 210,3 тысяч км²,</a:t>
            </a:r>
          </a:p>
          <a:p>
            <a:pPr lvl="2"/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  <a:t>   Население: 8, 5 млн. человек</a:t>
            </a:r>
          </a:p>
          <a:p>
            <a:pPr>
              <a:buFont typeface="Courier New" pitchFamily="49" charset="0"/>
              <a:buChar char="o"/>
            </a:pP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928802"/>
            <a:ext cx="3652138" cy="43396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b="1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Состав:</a:t>
            </a:r>
          </a:p>
          <a:p>
            <a:endParaRPr lang="ru-RU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atang" pitchFamily="18" charset="-127"/>
              <a:ea typeface="Batang" pitchFamily="18" charset="-127"/>
            </a:endParaRPr>
          </a:p>
          <a:p>
            <a:endParaRPr lang="ru-RU" b="1" cap="all" dirty="0" smtClean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atang" pitchFamily="18" charset="-127"/>
              <a:ea typeface="Batang" pitchFamily="18" charset="-127"/>
            </a:endParaRPr>
          </a:p>
          <a:p>
            <a:r>
              <a:rPr lang="ru-RU" sz="2000" b="1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Ленинградская область</a:t>
            </a:r>
          </a:p>
          <a:p>
            <a:endParaRPr lang="ru-RU" sz="2000" b="1" cap="all" dirty="0" smtClean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atang" pitchFamily="18" charset="-127"/>
              <a:ea typeface="Batang" pitchFamily="18" charset="-127"/>
            </a:endParaRPr>
          </a:p>
          <a:p>
            <a:r>
              <a:rPr lang="ru-RU" sz="2000" b="1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Псковская область</a:t>
            </a:r>
          </a:p>
          <a:p>
            <a:endParaRPr lang="ru-RU" sz="2000" b="1" cap="all" dirty="0" smtClean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atang" pitchFamily="18" charset="-127"/>
              <a:ea typeface="Batang" pitchFamily="18" charset="-127"/>
            </a:endParaRPr>
          </a:p>
          <a:p>
            <a:r>
              <a:rPr lang="ru-RU" sz="2000" b="1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Новгородская область</a:t>
            </a:r>
          </a:p>
          <a:p>
            <a:endParaRPr lang="ru-RU" sz="2000" b="1" cap="all" dirty="0" smtClean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atang" pitchFamily="18" charset="-127"/>
              <a:ea typeface="Batang" pitchFamily="18" charset="-127"/>
            </a:endParaRPr>
          </a:p>
          <a:p>
            <a:r>
              <a:rPr lang="ru-RU" sz="2000" b="1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Калининградская область</a:t>
            </a:r>
          </a:p>
          <a:p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6" name="Содержимое 15" descr="IMG_666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500431" y="1357298"/>
            <a:ext cx="5357849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 descr="ленинг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1428736"/>
            <a:ext cx="2439066" cy="1797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Рисунок 20" descr="псков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00760" y="2928934"/>
            <a:ext cx="1364083" cy="1988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Рисунок 21" descr="новгород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43702" y="2571744"/>
            <a:ext cx="2116077" cy="1643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Рисунок 22" descr="калин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43306" y="4929198"/>
            <a:ext cx="1665754" cy="990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7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77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7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77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9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1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7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770" decel="100000"/>
                                        <p:tgtEl>
                                          <p:spTgt spid="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2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4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251768.jpg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52"/>
            <a:ext cx="8429684" cy="171451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32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  <a:t>имеет Выход к Балтийскому морю и к Атлантическому океану.</a:t>
            </a:r>
          </a:p>
        </p:txBody>
      </p:sp>
      <p:pic>
        <p:nvPicPr>
          <p:cNvPr id="4" name="Рисунок 3" descr="IMG_6666.JPG"/>
          <p:cNvPicPr>
            <a:picLocks noChangeAspect="1"/>
          </p:cNvPicPr>
          <p:nvPr/>
        </p:nvPicPr>
        <p:blipFill>
          <a:blip r:embed="rId4">
            <a:lum bright="10000" contrast="-10000"/>
          </a:blip>
          <a:stretch>
            <a:fillRect/>
          </a:stretch>
        </p:blipFill>
        <p:spPr>
          <a:xfrm>
            <a:off x="357158" y="2071678"/>
            <a:ext cx="8501122" cy="4500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00958" y="5429264"/>
            <a:ext cx="135732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Санкт-Петербург</a:t>
            </a:r>
            <a:endParaRPr lang="ru-RU" sz="16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20019442">
            <a:off x="5531721" y="5265500"/>
            <a:ext cx="163820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Балтийское море</a:t>
            </a:r>
            <a:endParaRPr lang="ru-RU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19887967">
            <a:off x="312891" y="3136922"/>
            <a:ext cx="335758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Атлантический океан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Стрелка влево 8"/>
          <p:cNvSpPr/>
          <p:nvPr/>
        </p:nvSpPr>
        <p:spPr>
          <a:xfrm rot="775548">
            <a:off x="6802244" y="5571295"/>
            <a:ext cx="655451" cy="214314"/>
          </a:xfrm>
          <a:prstGeom prst="leftArrow">
            <a:avLst>
              <a:gd name="adj1" fmla="val 50000"/>
              <a:gd name="adj2" fmla="val 10399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лево 9"/>
          <p:cNvSpPr/>
          <p:nvPr/>
        </p:nvSpPr>
        <p:spPr>
          <a:xfrm rot="4013837">
            <a:off x="4596429" y="4406777"/>
            <a:ext cx="714300" cy="214314"/>
          </a:xfrm>
          <a:prstGeom prst="leftArrow">
            <a:avLst>
              <a:gd name="adj1" fmla="val 50000"/>
              <a:gd name="adj2" fmla="val 10399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/>
          <p:cNvSpPr/>
          <p:nvPr/>
        </p:nvSpPr>
        <p:spPr>
          <a:xfrm rot="3234884">
            <a:off x="5083310" y="5030907"/>
            <a:ext cx="714300" cy="214314"/>
          </a:xfrm>
          <a:prstGeom prst="leftArrow">
            <a:avLst>
              <a:gd name="adj1" fmla="val 50000"/>
              <a:gd name="adj2" fmla="val 10399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1554097">
            <a:off x="3368486" y="3431372"/>
            <a:ext cx="714300" cy="214314"/>
          </a:xfrm>
          <a:prstGeom prst="leftArrow">
            <a:avLst>
              <a:gd name="adj1" fmla="val 50000"/>
              <a:gd name="adj2" fmla="val 10399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 rot="2125618">
            <a:off x="4231238" y="3762425"/>
            <a:ext cx="714300" cy="214314"/>
          </a:xfrm>
          <a:prstGeom prst="leftArrow">
            <a:avLst>
              <a:gd name="adj1" fmla="val 50000"/>
              <a:gd name="adj2" fmla="val 10399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251768.jpg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772400" cy="85725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  <a:t>Граничит с:</a:t>
            </a:r>
            <a:endParaRPr lang="ru-RU" sz="3200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736"/>
            <a:ext cx="7772400" cy="4572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  <a:t> </a:t>
            </a:r>
          </a:p>
          <a:p>
            <a:pPr>
              <a:buNone/>
            </a:pPr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Финляндией </a:t>
            </a:r>
          </a:p>
          <a:p>
            <a:pPr>
              <a:buNone/>
            </a:pPr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Эстонией</a:t>
            </a:r>
          </a:p>
          <a:p>
            <a:pPr>
              <a:buNone/>
            </a:pPr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Латвией</a:t>
            </a:r>
          </a:p>
          <a:p>
            <a:pPr>
              <a:buNone/>
            </a:pPr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Белоруссией</a:t>
            </a:r>
          </a:p>
          <a:p>
            <a:pPr>
              <a:buNone/>
            </a:pPr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Польшей</a:t>
            </a:r>
          </a:p>
          <a:p>
            <a:pPr>
              <a:buNone/>
            </a:pPr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Литвой</a:t>
            </a:r>
          </a:p>
          <a:p>
            <a:pPr>
              <a:buNone/>
            </a:pPr>
            <a:endParaRPr lang="ru-RU" sz="3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Рисунок 5" descr="финлянд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86116" y="1285860"/>
            <a:ext cx="5679321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эстония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68" y="1357298"/>
            <a:ext cx="5357850" cy="4018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латвия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16" y="1428736"/>
            <a:ext cx="5621738" cy="4210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белорусия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4678" y="1571612"/>
            <a:ext cx="5643602" cy="4070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польша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1802" y="1643050"/>
            <a:ext cx="5810258" cy="4357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1223406622_hq_building_castles_001-34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28926" y="1714488"/>
            <a:ext cx="5867554" cy="4460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51768.jpg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  <a:t>Рельеф: </a:t>
            </a:r>
            <a:endParaRPr lang="ru-RU" sz="3200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47800"/>
            <a:ext cx="8543956" cy="4572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q"/>
            </a:pPr>
            <a:r>
              <a:rPr lang="ru-RU" sz="2000" cap="all" dirty="0" smtClean="0">
                <a:ln w="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Пологая низкая(местами болотистая) равнина.</a:t>
            </a:r>
          </a:p>
          <a:p>
            <a:endParaRPr lang="ru-RU" cap="all" dirty="0" smtClean="0">
              <a:ln w="0">
                <a:noFill/>
              </a:ln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ru-RU" sz="2000" cap="all" dirty="0" smtClean="0">
                <a:ln w="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Преобладают: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Моренные холмы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smtClean="0">
                <a:ln w="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Гряды</a:t>
            </a:r>
          </a:p>
          <a:p>
            <a:pPr>
              <a:buFont typeface="Arial" pitchFamily="34" charset="0"/>
              <a:buChar char="•"/>
            </a:pPr>
            <a:r>
              <a:rPr lang="ru-RU" sz="2000" cap="all" dirty="0" err="1" smtClean="0">
                <a:ln w="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Гиганские</a:t>
            </a:r>
            <a:r>
              <a:rPr lang="ru-RU" sz="2000" cap="all" dirty="0" smtClean="0">
                <a:ln w="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валуны</a:t>
            </a:r>
          </a:p>
          <a:p>
            <a:pPr>
              <a:buNone/>
            </a:pP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None/>
            </a:pP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Рисунок 3" descr="48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2000240"/>
            <a:ext cx="4340884" cy="306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_1042b_a482c549_-1-L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3357562"/>
            <a:ext cx="4399825" cy="3062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450_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8992" y="2285992"/>
            <a:ext cx="4857757" cy="3643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0430" y="2143116"/>
            <a:ext cx="5334005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Реки и озера Севера-Запада: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Содержимое 3" descr="251768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42844" y="1714488"/>
            <a:ext cx="7143800" cy="44012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Ленинградская </a:t>
            </a:r>
            <a:r>
              <a:rPr lang="ru-RU" sz="32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область</a:t>
            </a:r>
            <a:endParaRPr lang="ru-RU" sz="3200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sz="2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Основные Реки</a:t>
            </a:r>
            <a:r>
              <a:rPr lang="ru-RU" sz="32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Нева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Свирь</a:t>
            </a:r>
            <a:endParaRPr lang="ru-RU" sz="2400" cap="all" dirty="0" smtClean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Волхов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Нарва</a:t>
            </a:r>
          </a:p>
          <a:p>
            <a:pPr>
              <a:buFont typeface="Arial" pitchFamily="34" charset="0"/>
              <a:buChar char="•"/>
            </a:pPr>
            <a:endParaRPr lang="ru-RU" sz="2400" cap="all" dirty="0" smtClean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Основные Озера: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Ладожское </a:t>
            </a:r>
            <a:endParaRPr lang="ru-RU" sz="2400" cap="all" dirty="0" smtClean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Онежское</a:t>
            </a:r>
            <a:endParaRPr lang="ru-RU" sz="2400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642918"/>
            <a:ext cx="864399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р</a:t>
            </a:r>
            <a:r>
              <a:rPr lang="ru-RU" sz="4000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еки и озера северо-запада:</a:t>
            </a:r>
            <a:endParaRPr lang="ru-RU" sz="4000" cap="all" dirty="0">
              <a:ln/>
              <a:solidFill>
                <a:schemeClr val="tx2">
                  <a:lumMod val="50000"/>
                </a:schemeClr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Рисунок 6" descr="nev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2357430"/>
            <a:ext cx="5286412" cy="39648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свирь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16" y="2357430"/>
            <a:ext cx="5148290" cy="4018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волхов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6117" y="2357430"/>
            <a:ext cx="5286412" cy="400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16024_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16" y="2428868"/>
            <a:ext cx="5500726" cy="4043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1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3240" y="2428868"/>
            <a:ext cx="5786478" cy="3929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онежское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14678" y="2428868"/>
            <a:ext cx="5715000" cy="4005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3" descr="251768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71480"/>
            <a:ext cx="7453314" cy="484632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28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Псковская область</a:t>
            </a:r>
          </a:p>
          <a:p>
            <a:pPr>
              <a:buNone/>
            </a:pPr>
            <a:endParaRPr lang="ru-RU" sz="2400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None/>
            </a:pPr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Основные Реки: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Великая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Ловать</a:t>
            </a:r>
            <a:endParaRPr lang="ru-RU" sz="2400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Плюсса</a:t>
            </a:r>
            <a:endParaRPr lang="ru-RU" sz="2400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None/>
            </a:pPr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Основные Озера: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Чудское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Псковсое</a:t>
            </a:r>
            <a:endParaRPr lang="ru-RU" sz="2400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Рисунок 3" descr="80608_v4KVVObIGW_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6990" y="1500174"/>
            <a:ext cx="5497010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6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1285860"/>
            <a:ext cx="5429256" cy="4071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42036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430" y="1428736"/>
            <a:ext cx="5370968" cy="3890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127e4faa504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1802" y="1428736"/>
            <a:ext cx="5715040" cy="3929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IMG_0967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1836" y="1428736"/>
            <a:ext cx="5572164" cy="3929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51768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7239000" cy="1143000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100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  <a:t>Новгородская область</a:t>
            </a:r>
            <a:r>
              <a:rPr lang="ru-RU" sz="40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  <a:t/>
            </a:r>
            <a:br>
              <a:rPr lang="ru-RU" sz="40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</a:br>
            <a:r>
              <a:rPr lang="ru-RU" sz="40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  <a:t/>
            </a:r>
            <a:br>
              <a:rPr lang="ru-RU" sz="40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atang" pitchFamily="18" charset="-127"/>
                <a:ea typeface="Batang" pitchFamily="18" charset="-127"/>
              </a:rPr>
            </a:br>
            <a:endParaRPr lang="ru-RU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571612"/>
            <a:ext cx="5929386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Основные Реки: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Ловать</a:t>
            </a:r>
            <a:endParaRPr lang="ru-RU" sz="2400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Волхов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Мста</a:t>
            </a:r>
          </a:p>
          <a:p>
            <a:endParaRPr lang="ru-RU" sz="2400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sz="2400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Основные</a:t>
            </a:r>
          </a:p>
          <a:p>
            <a:r>
              <a:rPr lang="ru-RU" sz="2400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Озера:</a:t>
            </a:r>
          </a:p>
          <a:p>
            <a:pPr>
              <a:buFont typeface="Arial" pitchFamily="34" charset="0"/>
              <a:buChar char="•"/>
            </a:pPr>
            <a:r>
              <a:rPr lang="ru-RU" sz="2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Ильмень</a:t>
            </a:r>
          </a:p>
          <a:p>
            <a:pPr>
              <a:buFont typeface="Arial" pitchFamily="34" charset="0"/>
              <a:buChar char="•"/>
            </a:pPr>
            <a:endParaRPr lang="ru-RU" sz="2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Рисунок 5" descr="ловат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255" y="1500174"/>
            <a:ext cx="6195745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25342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1500174"/>
            <a:ext cx="4289628" cy="4289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2003_0503_122157a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12" y="1928802"/>
            <a:ext cx="5302264" cy="3976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fb0e396e9f2705c461056ba5114c6f3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7422" y="2000240"/>
            <a:ext cx="6696482" cy="4037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.9|2.2|1.1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6|1.5|1.1|1.1|1|0.9|0.7|0.7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|0.9|1.1|1.1|1.8|0.9|2.2|1|1.5|1|1.7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1|1.2|1.2|1|1.4|1.2|1.1|1.4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488</TotalTime>
  <Words>398</Words>
  <Application>Microsoft Office PowerPoint</Application>
  <PresentationFormat>Экран (4:3)</PresentationFormat>
  <Paragraphs>160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Изящная</vt:lpstr>
      <vt:lpstr>Северо-запад  </vt:lpstr>
      <vt:lpstr>Особенности Северо-Запада:</vt:lpstr>
      <vt:lpstr>Слайд 3</vt:lpstr>
      <vt:lpstr>Слайд 4</vt:lpstr>
      <vt:lpstr>Граничит с:</vt:lpstr>
      <vt:lpstr>Рельеф: </vt:lpstr>
      <vt:lpstr>Реки и озера Севера-Запада:</vt:lpstr>
      <vt:lpstr>Слайд 8</vt:lpstr>
      <vt:lpstr>Новгородская область  </vt:lpstr>
      <vt:lpstr>Калининградская область  </vt:lpstr>
      <vt:lpstr>Реки и озера Севера-Запада:</vt:lpstr>
      <vt:lpstr>Реки и озера Севера-Запада:</vt:lpstr>
      <vt:lpstr>Реки и озера Севера-Запада:</vt:lpstr>
      <vt:lpstr>Реки и озера Севера-Запада:</vt:lpstr>
      <vt:lpstr>Особенности Северо-Запада: </vt:lpstr>
      <vt:lpstr>облик Северо-Запада: </vt:lpstr>
      <vt:lpstr>Слайд 17</vt:lpstr>
      <vt:lpstr>Слайд 18</vt:lpstr>
      <vt:lpstr>Слайд 19</vt:lpstr>
      <vt:lpstr>Слайд 20</vt:lpstr>
      <vt:lpstr>Конец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Северо-Запад</dc:title>
  <dc:creator>Надюша</dc:creator>
  <cp:lastModifiedBy>Надюша</cp:lastModifiedBy>
  <cp:revision>53</cp:revision>
  <dcterms:created xsi:type="dcterms:W3CDTF">2011-11-28T12:40:27Z</dcterms:created>
  <dcterms:modified xsi:type="dcterms:W3CDTF">2011-11-29T17:39:05Z</dcterms:modified>
</cp:coreProperties>
</file>