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6" r:id="rId3"/>
    <p:sldId id="293" r:id="rId4"/>
    <p:sldId id="297" r:id="rId5"/>
    <p:sldId id="295" r:id="rId6"/>
    <p:sldId id="298" r:id="rId7"/>
    <p:sldId id="263" r:id="rId8"/>
    <p:sldId id="270" r:id="rId9"/>
    <p:sldId id="287" r:id="rId10"/>
    <p:sldId id="294" r:id="rId11"/>
    <p:sldId id="274" r:id="rId12"/>
    <p:sldId id="266" r:id="rId13"/>
    <p:sldId id="272" r:id="rId14"/>
    <p:sldId id="289" r:id="rId15"/>
    <p:sldId id="279" r:id="rId16"/>
    <p:sldId id="285" r:id="rId17"/>
    <p:sldId id="290" r:id="rId18"/>
    <p:sldId id="278" r:id="rId19"/>
    <p:sldId id="276" r:id="rId20"/>
    <p:sldId id="291" r:id="rId21"/>
    <p:sldId id="292" r:id="rId22"/>
    <p:sldId id="284" r:id="rId23"/>
    <p:sldId id="280" r:id="rId24"/>
    <p:sldId id="275" r:id="rId25"/>
    <p:sldId id="268" r:id="rId26"/>
    <p:sldId id="300" r:id="rId27"/>
    <p:sldId id="259" r:id="rId28"/>
    <p:sldId id="29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84784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rgbClr val="FF0000"/>
                </a:solidFill>
                <a:latin typeface="Arial Narrow" pitchFamily="34" charset="0"/>
              </a:rPr>
              <a:t>«Мир симметрий и </a:t>
            </a:r>
            <a:endParaRPr lang="ru-RU" sz="80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Arial Narrow" pitchFamily="34" charset="0"/>
              </a:rPr>
              <a:t>симметрия </a:t>
            </a:r>
            <a:r>
              <a:rPr lang="ru-RU" sz="8000" b="1" dirty="0">
                <a:solidFill>
                  <a:srgbClr val="FF0000"/>
                </a:solidFill>
                <a:latin typeface="Arial Narrow" pitchFamily="34" charset="0"/>
              </a:rPr>
              <a:t>мира»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79859" y="4089314"/>
            <a:ext cx="4955203" cy="27392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Выполнил: ученик 9 класса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лицея филиала ФГБОУ ВПО «ВГУЭС» в </a:t>
            </a:r>
            <a:r>
              <a:rPr lang="ru-RU" b="1" dirty="0" err="1" smtClean="0">
                <a:solidFill>
                  <a:srgbClr val="0070C0"/>
                </a:solidFill>
                <a:latin typeface="Arial Narrow" pitchFamily="34" charset="0"/>
              </a:rPr>
              <a:t>г.Находке</a:t>
            </a: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Левша </a:t>
            </a: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Дмитрий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Руководитель: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 учитель математики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лицея филиала ФГБОУ ВПО «ВГУЭС»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 в г. Находке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Arial Narrow" pitchFamily="34" charset="0"/>
              </a:rPr>
              <a:t>Левша Наталья Николаевна</a:t>
            </a:r>
          </a:p>
          <a:p>
            <a:pPr algn="ctr"/>
            <a:endParaRPr lang="ru-RU" sz="28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87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28" y="1056478"/>
            <a:ext cx="3342267" cy="264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07911" y="2195610"/>
            <a:ext cx="2086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Морская звезда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33147"/>
            <a:ext cx="2306436" cy="230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524" y="1412776"/>
            <a:ext cx="2729007" cy="484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172477" y="6067788"/>
            <a:ext cx="38924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 конуса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879" y="10414"/>
            <a:ext cx="49263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Поворотная симметрия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14511" y="210468"/>
            <a:ext cx="34650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Monotype Corsiva" pitchFamily="66" charset="0"/>
              </a:rPr>
              <a:t>Дерево, растущее рядом с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Monotype Corsiva" pitchFamily="66" charset="0"/>
              </a:rPr>
              <a:t> Музейно-выставочным 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Monotype Corsiva" pitchFamily="66" charset="0"/>
              </a:rPr>
              <a:t>центром в г. Находке</a:t>
            </a:r>
            <a:endParaRPr lang="ru-RU" sz="20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5008908"/>
            <a:ext cx="1731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Панцирь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морского ежа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94687" y="6539583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6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08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647" y="1431566"/>
            <a:ext cx="7634797" cy="4302944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3" y="1431566"/>
            <a:ext cx="2135180" cy="2858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7" y="3933056"/>
            <a:ext cx="2128752" cy="29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38918" y="188640"/>
            <a:ext cx="6236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 человеческого тела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2592" y="5712116"/>
            <a:ext cx="7855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«Портрет».  Работа 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студентки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кафедры дизайна и сервиса  филиала ВГУЭС</a:t>
            </a:r>
            <a:r>
              <a:rPr lang="en-US" sz="2400" b="1" dirty="0" smtClean="0">
                <a:solidFill>
                  <a:srgbClr val="7030A0"/>
                </a:solidFill>
                <a:latin typeface="Monotype Corsiva" pitchFamily="66" charset="0"/>
              </a:rPr>
              <a:t> 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Кузнецовой А. 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Преподаватель: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Комлев Е.И.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49975" y="6550223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7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91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C:\Documents and Settings\root\Рабочий стол\снеж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17" y="3680651"/>
            <a:ext cx="2315529" cy="230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2" y="1021378"/>
            <a:ext cx="2009018" cy="2004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70886" y="3157135"/>
            <a:ext cx="942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Алмаз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658" y="6165304"/>
            <a:ext cx="1348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Снежинки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313492"/>
            <a:ext cx="6163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 в неживой природе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84" y="1598096"/>
            <a:ext cx="6351604" cy="35797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31840" y="5529189"/>
            <a:ext cx="56220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Модель кристаллической ионной решётки соли</a:t>
            </a:r>
          </a:p>
          <a:p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3744" y="6550024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8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06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164" y="697983"/>
            <a:ext cx="3761802" cy="302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337" y="4184032"/>
            <a:ext cx="3672435" cy="260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Documents and Settings\root\Рабочий стол\дима\поле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63841"/>
            <a:ext cx="4400628" cy="295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124991"/>
            <a:ext cx="58625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 законов природы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9447" y="1520500"/>
            <a:ext cx="2457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Электрическое поле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7365" y="3724565"/>
            <a:ext cx="2087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Магнитное поле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60122" y="6550223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9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535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0272" y="5153526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«Подкова, орудия труда древнего человека, ступица». </a:t>
            </a:r>
          </a:p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Monotype Corsiva" pitchFamily="66" charset="0"/>
              </a:rPr>
              <a:t>XI-XII 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век.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</a:rPr>
              <a:t>Екатериновское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 городище».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Экспонаты музея филиала ВГУЭС  им. </a:t>
            </a:r>
            <a:r>
              <a:rPr lang="ru-RU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Г.Г.Шовба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 в г. Находке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70354" y="6542970"/>
            <a:ext cx="1373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47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13059"/>
            <a:ext cx="3110700" cy="551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280" y="670307"/>
            <a:ext cx="3113638" cy="551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5258" y="2747696"/>
            <a:ext cx="29322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Архивный фонд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Музейно-выставочного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центра «</a:t>
            </a:r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Находка»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2888" y="6211398"/>
            <a:ext cx="21130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«Подстаканник»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4388" y="6047567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«Гребень для расчёсывания  шерсти»,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подарок музею от первых переселенцев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5080" y="8588"/>
            <a:ext cx="9169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 в предметах быта нашего времени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84830" y="6550223"/>
            <a:ext cx="1366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2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621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 в изобразительном искусстве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098" name="Picture 2" descr="C:\Documents and Settings\root\Рабочий стол\дима\карт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09565"/>
            <a:ext cx="3888432" cy="505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36" y="847900"/>
            <a:ext cx="5202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«Обручение Девы Марии». Рафаэль. 1504 г.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4099" name="Picture 3" descr="C:\Documents and Settings\root\Рабочий стол\дима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49141"/>
            <a:ext cx="4735878" cy="357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5900887"/>
            <a:ext cx="3918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Ф.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</a:rPr>
              <a:t>Ходлер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. «Озеро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</a:rPr>
              <a:t>Тан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». 1905 г.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70354" y="6550223"/>
            <a:ext cx="1373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12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95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6890" y="893217"/>
            <a:ext cx="5176668" cy="29175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1213" y="3777579"/>
            <a:ext cx="5465649" cy="30804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777579"/>
            <a:ext cx="6012160" cy="33884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893217"/>
            <a:ext cx="6082799" cy="34282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9946"/>
            <a:ext cx="9209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«Орнамент в стиле барокко». Работа 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студентки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 кафедры дизайна и сервиса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Филиала ВГУЭС  </a:t>
            </a:r>
            <a:r>
              <a:rPr lang="ru-RU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Филиповой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 Е.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   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Преподаватель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: </a:t>
            </a:r>
            <a:r>
              <a:rPr lang="ru-RU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Карнович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 И.В.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0354" y="6550223"/>
            <a:ext cx="1373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13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0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76" y="-21543"/>
            <a:ext cx="3200785" cy="56792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01281" y="5657670"/>
            <a:ext cx="38427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Архивный фонд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Музейно-выставочного </a:t>
            </a:r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центра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«Находка»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446" y="5657671"/>
            <a:ext cx="39116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«Ваза». Фаянс. Ручная роспись.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Подарок  от Дома Молодёжи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к 30-летию музея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1996001"/>
            <a:ext cx="3808460" cy="65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15219" y="4742658"/>
            <a:ext cx="35301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«Салфетка ручной работы».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Орнамент. </a:t>
            </a:r>
            <a:r>
              <a:rPr lang="en-US" sz="2400" b="1" dirty="0" smtClean="0">
                <a:solidFill>
                  <a:srgbClr val="7030A0"/>
                </a:solidFill>
                <a:latin typeface="Monotype Corsiva" pitchFamily="66" charset="0"/>
              </a:rPr>
              <a:t>XX 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век.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08435" y="6575540"/>
            <a:ext cx="1373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14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82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63" y="113935"/>
            <a:ext cx="8064102" cy="453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C:\Documents and Settings\root\Рабочий стол\Копия Музей\DSC013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041576"/>
            <a:ext cx="6380889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08520" y="5657671"/>
            <a:ext cx="3951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Архивный фонд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Музейно-выставочного </a:t>
            </a:r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центра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Monotype Corsiva" pitchFamily="66" charset="0"/>
              </a:rPr>
              <a:t>«Находка»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1" y="4653136"/>
            <a:ext cx="39959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«Буфет ручной работы».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Середина </a:t>
            </a:r>
            <a:r>
              <a:rPr lang="en-US" sz="2400" b="1" dirty="0" smtClean="0">
                <a:solidFill>
                  <a:srgbClr val="7030A0"/>
                </a:solidFill>
                <a:latin typeface="Monotype Corsiva" pitchFamily="66" charset="0"/>
              </a:rPr>
              <a:t>XX </a:t>
            </a:r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века. </a:t>
            </a:r>
          </a:p>
          <a:p>
            <a:pPr algn="ctr"/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77704" y="6550223"/>
            <a:ext cx="1373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15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5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88640"/>
            <a:ext cx="68788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Неделя Математики – </a:t>
            </a:r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январь</a:t>
            </a:r>
            <a:r>
              <a:rPr lang="ru-RU" sz="2800" b="1" smtClean="0">
                <a:solidFill>
                  <a:srgbClr val="7030A0"/>
                </a:solidFill>
                <a:latin typeface="Monotype Corsiva" pitchFamily="66" charset="0"/>
              </a:rPr>
              <a:t>, 2013 </a:t>
            </a:r>
            <a:r>
              <a:rPr lang="ru-RU" sz="2800" b="1" dirty="0" smtClean="0">
                <a:solidFill>
                  <a:srgbClr val="7030A0"/>
                </a:solidFill>
                <a:latin typeface="Monotype Corsiva" pitchFamily="66" charset="0"/>
              </a:rPr>
              <a:t>г</a:t>
            </a:r>
            <a:r>
              <a:rPr lang="ru-RU" sz="2800" dirty="0" smtClean="0">
                <a:solidFill>
                  <a:srgbClr val="7030A0"/>
                </a:solidFill>
              </a:rPr>
              <a:t>.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45" y="852236"/>
            <a:ext cx="4139523" cy="23330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52236"/>
            <a:ext cx="4139523" cy="23330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00" y="3782180"/>
            <a:ext cx="4081248" cy="23001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45" y="3782180"/>
            <a:ext cx="4139523" cy="23330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60122" y="6550223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6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240" y="0"/>
            <a:ext cx="386514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06113" y="2191393"/>
            <a:ext cx="209384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Эту «Вазу» 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сделал  я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из пластилина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на уроках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технологии.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endParaRPr lang="ru-RU" sz="24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Преподаватель: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Комлев Е.И.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" y="-389844"/>
            <a:ext cx="2639427" cy="4682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25598" y="4293096"/>
            <a:ext cx="289694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«Чехол на чайник».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Работа 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преподавателя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технологии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лицея филиала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ВГУЭС</a:t>
            </a:r>
            <a:r>
              <a:rPr lang="en-US" sz="24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Целобановой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 Т.А.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70354" y="6550223"/>
            <a:ext cx="1373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16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13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3" y="2420889"/>
            <a:ext cx="7872853" cy="443711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261775"/>
            <a:ext cx="6516023" cy="3672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1484784"/>
            <a:ext cx="29878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«Декоративная маска»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Автор</a:t>
            </a:r>
            <a:r>
              <a:rPr lang="ru-RU" sz="2400" b="1" dirty="0" smtClean="0">
                <a:latin typeface="Monotype Corsiva" pitchFamily="66" charset="0"/>
              </a:rPr>
              <a:t>: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Маковский А.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13536" y="-6397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Работы студентов кафедры дизайна и сервиса филиала ВГУЭС.     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Преподаватель: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Комлев Е.И.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36140" y="5474342"/>
            <a:ext cx="30091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«Декоративная форма»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Автор</a:t>
            </a:r>
            <a:r>
              <a:rPr lang="ru-RU" sz="2400" b="1" dirty="0" smtClean="0">
                <a:latin typeface="Monotype Corsiva" pitchFamily="66" charset="0"/>
              </a:rPr>
              <a:t>: 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Лукашкина А.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86591" y="6597352"/>
            <a:ext cx="1373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17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3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90330" y="2925165"/>
            <a:ext cx="44027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Древнегреческий</a:t>
            </a:r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храм Посейдона в </a:t>
            </a:r>
            <a:r>
              <a:rPr lang="ru-RU" sz="2400" b="1" dirty="0" err="1">
                <a:solidFill>
                  <a:srgbClr val="7030A0"/>
                </a:solidFill>
                <a:latin typeface="Monotype Corsiva" pitchFamily="66" charset="0"/>
              </a:rPr>
              <a:t>Пестуме</a:t>
            </a:r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. 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Италия. </a:t>
            </a:r>
            <a:r>
              <a:rPr lang="en-US" sz="2400" b="1" dirty="0" smtClean="0">
                <a:solidFill>
                  <a:srgbClr val="7030A0"/>
                </a:solidFill>
                <a:latin typeface="Monotype Corsiva" pitchFamily="66" charset="0"/>
              </a:rPr>
              <a:t>V 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век </a:t>
            </a:r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до н. э.</a:t>
            </a:r>
          </a:p>
        </p:txBody>
      </p:sp>
      <p:pic>
        <p:nvPicPr>
          <p:cNvPr id="3074" name="Picture 2" descr="C:\Documents and Settings\root\Рабочий стол\дима\хра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005" y="743896"/>
            <a:ext cx="3439486" cy="226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root\Рабочий стол\дима\сфин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16" y="728882"/>
            <a:ext cx="3027987" cy="226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6528" y="3016835"/>
            <a:ext cx="386997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 Изображение </a:t>
            </a:r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головы 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Сфинкса. </a:t>
            </a:r>
          </a:p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Monotype Corsiva" pitchFamily="66" charset="0"/>
              </a:rPr>
              <a:t>XV 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век до н.э.</a:t>
            </a:r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 Египет.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55856" y="36010"/>
            <a:ext cx="54729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 в архитектуре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293222" y="6049654"/>
            <a:ext cx="47790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Замок 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</a:rPr>
              <a:t>Бриссак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. </a:t>
            </a:r>
          </a:p>
          <a:p>
            <a:pPr algn="ctr"/>
            <a:r>
              <a:rPr lang="en-US" sz="2400" b="1" dirty="0" smtClean="0">
                <a:solidFill>
                  <a:srgbClr val="7030A0"/>
                </a:solidFill>
                <a:latin typeface="Monotype Corsiva" pitchFamily="66" charset="0"/>
              </a:rPr>
              <a:t>XI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 век. Франция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3079" name="Picture 7" descr="C:\Documents and Settings\root\Рабочий стол\дима\бри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44104"/>
            <a:ext cx="3833574" cy="239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78701" y="6572874"/>
            <a:ext cx="1473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Приложение 18</a:t>
            </a:r>
            <a:endParaRPr lang="ru-RU" sz="1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454" y="3744104"/>
            <a:ext cx="4254184" cy="239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882" y="6049654"/>
            <a:ext cx="471805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67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85" y="216102"/>
            <a:ext cx="4948071" cy="27887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322" y="3140968"/>
            <a:ext cx="5749433" cy="32403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44008" y="247675"/>
            <a:ext cx="46680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ДКМ.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Муниципальный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центр Культуры, </a:t>
            </a:r>
          </a:p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г.Находка</a:t>
            </a: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Здание построено в 1954 г.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68560" y="3645024"/>
            <a:ext cx="42213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Морской Государственный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Университет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им. адм. Г.И. </a:t>
            </a:r>
            <a:r>
              <a:rPr lang="ru-RU" sz="2400" b="1" dirty="0" err="1" smtClean="0">
                <a:solidFill>
                  <a:srgbClr val="7030A0"/>
                </a:solidFill>
                <a:latin typeface="Monotype Corsiva" pitchFamily="66" charset="0"/>
              </a:rPr>
              <a:t>Невельского</a:t>
            </a:r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,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г. Находка.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Время постройки – 1949 г.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70354" y="6550223"/>
            <a:ext cx="1373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19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64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root\Рабочий стол\гамм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356" y="940173"/>
            <a:ext cx="5603502" cy="74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44644" y="538111"/>
            <a:ext cx="2162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Гамма до мажор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9221" name="Picture 5" descr="C:\Documents and Settings\root\Рабочий стол\бетхов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610" y="1779027"/>
            <a:ext cx="3472854" cy="428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92549" y="6210670"/>
            <a:ext cx="2484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Людвиг Ван Бетховен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Documents and Settings\root\Рабочий стол\дима\рондо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4448"/>
            <a:ext cx="3096344" cy="469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30788" y="1419778"/>
            <a:ext cx="2587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«Рондо – каприччио»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178387"/>
            <a:ext cx="43652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 в музыке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87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5" y="988007"/>
            <a:ext cx="23567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Слова палиндромы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25830" y="1778727"/>
            <a:ext cx="20162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алаш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мадам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комок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казак           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988007"/>
            <a:ext cx="34131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Предложения - палиндромы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16370" y="1752987"/>
            <a:ext cx="58276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 роза упала на лапу </a:t>
            </a:r>
            <a:r>
              <a:rPr lang="ru-RU" sz="3200" b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Азора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«Ешь немытого ты меньше».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83205" y="260648"/>
            <a:ext cx="5724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 в русском языке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98406" y="3740175"/>
            <a:ext cx="6336703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Вертикальная ось симметрии: </a:t>
            </a:r>
            <a:r>
              <a:rPr lang="ru-RU" sz="3200" dirty="0" smtClean="0">
                <a:solidFill>
                  <a:srgbClr val="00B050"/>
                </a:solidFill>
                <a:latin typeface="Franklin Gothic Book" pitchFamily="34" charset="0"/>
              </a:rPr>
              <a:t>А,Д,Л,М,П,Т,Ш.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Горизонтальная ось симметрии: </a:t>
            </a:r>
            <a:r>
              <a:rPr lang="ru-RU" sz="3200" dirty="0" smtClean="0">
                <a:solidFill>
                  <a:srgbClr val="00B050"/>
                </a:solidFill>
              </a:rPr>
              <a:t>В,Е,З,К,С,Э,Ю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Обе оси симметрии: </a:t>
            </a:r>
          </a:p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Ж,Н,О,Х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63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03" y="1268760"/>
            <a:ext cx="3962400" cy="524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503" y="1955899"/>
            <a:ext cx="4949825" cy="301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996" y="-29082"/>
            <a:ext cx="565150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0620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4483" y="1412776"/>
            <a:ext cx="785824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О симметрия! Гимн тебе пою!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Тебя повсюду в мире узнаю.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Ты в Эйфелевой башне, в малой мошке,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Ты в ёлочке, что у лесной дорожки,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 тобою в дружбе и тюльпан, и роза,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И снежный рой – творение мороза.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30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420888"/>
            <a:ext cx="70535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  <a:endParaRPr lang="ru-RU" sz="6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37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4" y="1844824"/>
            <a:ext cx="910851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7667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Monotype Corsiva" pitchFamily="66" charset="0"/>
              </a:rPr>
              <a:t>Какое из этих изображений, </a:t>
            </a:r>
            <a:endParaRPr lang="ru-RU" sz="40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Monotype Corsiva" pitchFamily="66" charset="0"/>
              </a:rPr>
              <a:t>по-вашему, красиво?</a:t>
            </a:r>
          </a:p>
        </p:txBody>
      </p:sp>
    </p:spTree>
    <p:extLst>
      <p:ext uri="{BB962C8B-B14F-4D97-AF65-F5344CB8AC3E}">
        <p14:creationId xmlns:p14="http://schemas.microsoft.com/office/powerpoint/2010/main" val="13561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811" y="1772816"/>
            <a:ext cx="8928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cs typeface="Times New Roman" pitchFamily="18" charset="0"/>
              </a:rPr>
              <a:t>Цель  исследования:</a:t>
            </a:r>
          </a:p>
          <a:p>
            <a:r>
              <a:rPr lang="ru-RU" b="1" dirty="0"/>
              <a:t>Изучение  многообразия  симметрии и её использование. </a:t>
            </a:r>
            <a:endParaRPr lang="ru-RU" b="1" dirty="0" smtClean="0"/>
          </a:p>
          <a:p>
            <a:endParaRPr lang="ru-RU" dirty="0"/>
          </a:p>
          <a:p>
            <a:pPr algn="ctr"/>
            <a:r>
              <a:rPr lang="ru-RU" sz="3200" b="1" dirty="0">
                <a:solidFill>
                  <a:srgbClr val="FF0000"/>
                </a:solidFill>
                <a:cs typeface="Times New Roman" pitchFamily="18" charset="0"/>
              </a:rPr>
              <a:t>Задачи  исследования:</a:t>
            </a:r>
          </a:p>
          <a:p>
            <a:r>
              <a:rPr lang="ru-RU" b="1" dirty="0" smtClean="0"/>
              <a:t>1. Выявить </a:t>
            </a:r>
            <a:r>
              <a:rPr lang="ru-RU" b="1" dirty="0"/>
              <a:t>проявление симметрии в явлениях неорганического мира </a:t>
            </a:r>
            <a:r>
              <a:rPr lang="ru-RU" b="1" dirty="0" smtClean="0"/>
              <a:t>и живой </a:t>
            </a:r>
            <a:r>
              <a:rPr lang="ru-RU" b="1" dirty="0"/>
              <a:t>природе</a:t>
            </a:r>
            <a:r>
              <a:rPr lang="ru-RU" b="1" dirty="0" smtClean="0"/>
              <a:t>.</a:t>
            </a:r>
          </a:p>
          <a:p>
            <a:pPr marL="342900" indent="-342900">
              <a:buAutoNum type="arabicPeriod"/>
            </a:pPr>
            <a:endParaRPr lang="ru-RU" b="1" dirty="0"/>
          </a:p>
          <a:p>
            <a:r>
              <a:rPr lang="ru-RU" b="1" dirty="0"/>
              <a:t>2. Исследовать проявление симметрии в различных сферах человеческой деятельности</a:t>
            </a:r>
            <a:r>
              <a:rPr lang="ru-RU" b="1" dirty="0" smtClean="0"/>
              <a:t>.</a:t>
            </a:r>
          </a:p>
          <a:p>
            <a:endParaRPr lang="ru-RU" b="1" dirty="0"/>
          </a:p>
          <a:p>
            <a:r>
              <a:rPr lang="ru-RU" b="1" dirty="0"/>
              <a:t>3. Показать, что симметрия является общепризнанным критерием красоты, как в науке, так и в искусстве</a:t>
            </a:r>
            <a:r>
              <a:rPr lang="ru-RU" b="1" dirty="0" smtClean="0"/>
              <a:t>.</a:t>
            </a:r>
          </a:p>
          <a:p>
            <a:endParaRPr lang="ru-RU" b="1" dirty="0"/>
          </a:p>
          <a:p>
            <a:r>
              <a:rPr lang="ru-RU" b="1" dirty="0"/>
              <a:t>4. Через </a:t>
            </a:r>
            <a:r>
              <a:rPr lang="ru-RU" b="1" dirty="0" err="1"/>
              <a:t>межпредметные</a:t>
            </a:r>
            <a:r>
              <a:rPr lang="ru-RU" b="1" dirty="0"/>
              <a:t> связи выстроить систему понятий о симметрии.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20688"/>
            <a:ext cx="86420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Гипотеза </a:t>
            </a:r>
            <a:r>
              <a:rPr lang="ru-RU" sz="32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для исследования: </a:t>
            </a:r>
          </a:p>
          <a:p>
            <a:r>
              <a:rPr lang="ru-RU" b="1" dirty="0"/>
              <a:t>Симметрия пронизывает буквально все вокруг. Симметрия вездесуща. </a:t>
            </a:r>
          </a:p>
        </p:txBody>
      </p:sp>
    </p:spTree>
    <p:extLst>
      <p:ext uri="{BB962C8B-B14F-4D97-AF65-F5344CB8AC3E}">
        <p14:creationId xmlns:p14="http://schemas.microsoft.com/office/powerpoint/2010/main" val="121643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829" y="5428593"/>
            <a:ext cx="8403262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/>
              <a:t>Предметы и животные симметричны, если они похожи друг на друга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/>
              <a:t>Равенство  размеров – признак симметрии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/>
              <a:t>Никто не упомянул об оси и центре симметрии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/>
              <a:t>Пример «не симметрии» – различный духовный мир людей</a:t>
            </a:r>
          </a:p>
          <a:p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1927310" y="5059261"/>
            <a:ext cx="5505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Ошибки при восприятии понятия «Симметрия»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762" y="40751"/>
            <a:ext cx="3853267" cy="2251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89006"/>
            <a:ext cx="4104456" cy="2398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001" y="2689006"/>
            <a:ext cx="4134999" cy="241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672" y="2323619"/>
            <a:ext cx="5822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 чему стремится природа, создавая симметрию?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60122" y="6546892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78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89" y="2029979"/>
            <a:ext cx="3096344" cy="36348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268760"/>
            <a:ext cx="5328592" cy="53285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59832" y="375782"/>
            <a:ext cx="29899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«Калейдоскоп»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0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root\Рабочий стол\ваза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24755"/>
            <a:ext cx="2432471" cy="461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52536" y="72442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Рисунок </a:t>
            </a:r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на  серебряной вазе царя Шумеров </a:t>
            </a:r>
            <a:r>
              <a:rPr lang="ru-RU" sz="2400" b="1" dirty="0" err="1">
                <a:solidFill>
                  <a:srgbClr val="7030A0"/>
                </a:solidFill>
                <a:latin typeface="Monotype Corsiva" pitchFamily="66" charset="0"/>
              </a:rPr>
              <a:t>Энтемены</a:t>
            </a:r>
            <a:r>
              <a:rPr lang="ru-RU" sz="2400" b="1" dirty="0">
                <a:solidFill>
                  <a:srgbClr val="7030A0"/>
                </a:solidFill>
                <a:latin typeface="Monotype Corsiva" pitchFamily="66" charset="0"/>
              </a:rPr>
              <a:t>, правившего около 2700 г. до н.э.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32440" y="38610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31" name="Picture 7" descr="C:\Documents and Settings\root\Рабочий стол\гер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24755"/>
            <a:ext cx="2854480" cy="306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Documents and Settings\root\Рабочий стол\орё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5" y="1924755"/>
            <a:ext cx="2750773" cy="305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15186" y="5334909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Герб государства Российского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9363" y="110427"/>
            <a:ext cx="86292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Геральдическая или зеркальная симметрия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0122" y="6562026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3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root\Рабочий стол\оду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984" y="4239487"/>
            <a:ext cx="2885557" cy="216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root\Рабочий стол\ромаш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806" y="1449388"/>
            <a:ext cx="2315911" cy="2315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01575" y="5744"/>
            <a:ext cx="57606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Центральная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симметрия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45" y="3755502"/>
            <a:ext cx="2839075" cy="248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48635" y="117172"/>
            <a:ext cx="45426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Осевая симметрия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45" y="908721"/>
            <a:ext cx="314697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85269" y="3140969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Лист дуба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4799" y="6236806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Бабочка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0192" y="3730424"/>
            <a:ext cx="1257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Ромашка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2" y="6400870"/>
            <a:ext cx="1409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Одуванчик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60122" y="6554758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4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59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0"/>
            <a:ext cx="3865145" cy="6858000"/>
          </a:xfrm>
          <a:prstGeom prst="rect">
            <a:avLst/>
          </a:prstGeom>
        </p:spPr>
      </p:pic>
      <p:pic>
        <p:nvPicPr>
          <p:cNvPr id="3" name="Picture 7" descr="C:\Documents and Settings\root\Рабочий стол\шиш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781" y="544057"/>
            <a:ext cx="2195066" cy="310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204" y="-128790"/>
            <a:ext cx="4788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Винтовая симметрия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0659" y="3645024"/>
            <a:ext cx="2124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Кедровая шишка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45" y="4156064"/>
            <a:ext cx="291682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287814" y="6306894"/>
            <a:ext cx="2089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Monotype Corsiva" pitchFamily="66" charset="0"/>
              </a:rPr>
              <a:t>Ветка растения</a:t>
            </a:r>
            <a:endParaRPr lang="ru-RU" sz="2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90007" y="6550223"/>
            <a:ext cx="1283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Приложение 5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00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1336</TotalTime>
  <Words>729</Words>
  <Application>Microsoft Office PowerPoint</Application>
  <PresentationFormat>Экран (4:3)</PresentationFormat>
  <Paragraphs>176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Дмитрий</cp:lastModifiedBy>
  <cp:revision>162</cp:revision>
  <dcterms:modified xsi:type="dcterms:W3CDTF">2013-10-10T07:46:57Z</dcterms:modified>
</cp:coreProperties>
</file>