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80" r:id="rId7"/>
    <p:sldId id="278" r:id="rId8"/>
    <p:sldId id="281" r:id="rId9"/>
    <p:sldId id="263" r:id="rId10"/>
    <p:sldId id="264" r:id="rId11"/>
    <p:sldId id="284" r:id="rId12"/>
    <p:sldId id="279" r:id="rId13"/>
    <p:sldId id="283" r:id="rId14"/>
    <p:sldId id="275" r:id="rId15"/>
    <p:sldId id="285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89FF"/>
  </p:clrMru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91" autoAdjust="0"/>
    <p:restoredTop sz="94660"/>
  </p:normalViewPr>
  <p:slideViewPr>
    <p:cSldViewPr>
      <p:cViewPr>
        <p:scale>
          <a:sx n="80" d="100"/>
          <a:sy n="80" d="100"/>
        </p:scale>
        <p:origin x="-168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hyperlink" Target="&#1050;&#1072;&#1083;&#1077;&#1085;&#1076;&#1072;&#1088;&#1100;.xlsx" TargetMode="External"/><Relationship Id="rId5" Type="http://schemas.openxmlformats.org/officeDocument/2006/relationships/image" Target="../media/image23.png"/><Relationship Id="rId4" Type="http://schemas.openxmlformats.org/officeDocument/2006/relationships/hyperlink" Target="&#1050;&#1072;&#1083;&#1077;&#1085;&#1076;&#1072;&#1088;&#1100;%202.xlsx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hyperlink" Target="http://www.ortho-rus.ru/titles/DaysAbout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8872"/>
            <a:ext cx="9144000" cy="729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95600" y="-228600"/>
            <a:ext cx="6705600" cy="5791200"/>
          </a:xfrm>
          <a:prstGeom prst="rect">
            <a:avLst/>
          </a:prstGeom>
          <a:noFill/>
        </p:spPr>
        <p:txBody>
          <a:bodyPr wrap="square" rtlCol="0">
            <a:prstTxWarp prst="textButtonPour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atin typeface="Arial Black" pitchFamily="34" charset="0"/>
              </a:rPr>
              <a:t> </a:t>
            </a:r>
            <a:r>
              <a:rPr lang="ru-RU" sz="5400" dirty="0" smtClean="0">
                <a:ln w="57150">
                  <a:solidFill>
                    <a:schemeClr val="tx1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Математика </a:t>
            </a:r>
          </a:p>
          <a:p>
            <a:pPr algn="ctr"/>
            <a:r>
              <a:rPr lang="ru-RU" sz="5400" dirty="0" smtClean="0">
                <a:ln w="57150">
                  <a:solidFill>
                    <a:schemeClr val="tx1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И </a:t>
            </a:r>
            <a:endParaRPr lang="ru-RU" sz="5400" dirty="0" smtClean="0">
              <a:ln w="57150">
                <a:solidFill>
                  <a:schemeClr val="tx1"/>
                </a:solidFill>
              </a:ln>
              <a:solidFill>
                <a:srgbClr val="990099"/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ln w="57150">
                  <a:solidFill>
                    <a:schemeClr val="tx1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календарь</a:t>
            </a:r>
            <a:endParaRPr lang="ru-RU" sz="5400" dirty="0">
              <a:ln w="57150">
                <a:solidFill>
                  <a:schemeClr val="tx1"/>
                </a:solidFill>
              </a:ln>
              <a:solidFill>
                <a:srgbClr val="990099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0" y="5715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57600" y="5473005"/>
            <a:ext cx="5257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Выполнила: Кузина Елизавета</a:t>
            </a:r>
          </a:p>
          <a:p>
            <a:pPr algn="r"/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Ученица 8В класса</a:t>
            </a:r>
          </a:p>
          <a:p>
            <a:pPr lvl="0" algn="r"/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Проверила: Потеряйкина О. Н.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замира\Desktop\petr-1-portra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81600" y="228600"/>
            <a:ext cx="3092450" cy="35249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Григорианский календарь</a:t>
            </a:r>
            <a:r>
              <a:rPr lang="ru-RU" dirty="0" smtClean="0"/>
              <a:t>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католических странах был введён папой Григорием XIII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4 октября 1582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62400" y="3962400"/>
            <a:ext cx="5181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Вторым реформатором календаря стал </a:t>
            </a: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Петр 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повелевший перейти на гражданский счет лет и вместо </a:t>
            </a:r>
          </a:p>
          <a:p>
            <a:pPr algn="ctr"/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января 7209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от сотворения мира писать </a:t>
            </a: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января 1700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от рождества Христова. Заодно и начало года было перенесено на январь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429000"/>
            <a:ext cx="3352800" cy="316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lum bright="58000" contrast="-5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0" y="-228600"/>
            <a:ext cx="9144000" cy="2057400"/>
          </a:xfrm>
          <a:prstGeom prst="rect">
            <a:avLst/>
          </a:prstGeom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Вычисление даты Пасхи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52400" y="1371600"/>
            <a:ext cx="5486400" cy="1323439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остаток от деления числа года на 19;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остаток от деления числа года на 4;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остаток от деления числа года на 7;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остаток от деления на 30 выражения (19а + 15);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остатокот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деления на 7 выражения ( 2б + 4в +6г + 6)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0" y="1371600"/>
            <a:ext cx="3276600" cy="122495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если 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 +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    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то март, число равно  22 + г + 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 +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9,    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то апрель, число равно   г +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- 9.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28194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При расчете не следует забывать, что в 1918 году наша страна перешла на новый календарный стиль, который «обогнал» старый стиль на 13 дней. Следовательно, к рассчитанному числу нужно прибавить 13.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33600" y="838200"/>
            <a:ext cx="533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Arial Black" pitchFamily="34" charset="0"/>
              </a:rPr>
              <a:t>Формула  Карла Гаусса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3733800"/>
            <a:ext cx="88392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2013 :19 = 105 (ост. 18 –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2013 : 4 = 503 (ост. 1 –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2013 : 7 = 287 (ост. 4 –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( 19 ∙ 18 + 15) : 30 = 11 (ост.27 –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(2б +4б + 6г + 6) : 7  = 26 (ост. 4 – </a:t>
            </a:r>
            <a:r>
              <a:rPr lang="ru-RU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27 + 4 &gt; 9        пасха в апреле 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31 - 9 = 22 апреля по старому стилю</a:t>
            </a:r>
          </a:p>
          <a:p>
            <a:endParaRPr lang="ru-RU" dirty="0" smtClean="0"/>
          </a:p>
        </p:txBody>
      </p:sp>
      <p:sp>
        <p:nvSpPr>
          <p:cNvPr id="13" name="Стрелка вправо 12"/>
          <p:cNvSpPr/>
          <p:nvPr/>
        </p:nvSpPr>
        <p:spPr>
          <a:xfrm>
            <a:off x="1600200" y="5791200"/>
            <a:ext cx="381000" cy="762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318914" y="4343400"/>
            <a:ext cx="382508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Прибавляя 13 дней  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получаем  5 мая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22263" t="25744" r="23546" b="5736"/>
          <a:stretch>
            <a:fillRect/>
          </a:stretch>
        </p:blipFill>
        <p:spPr bwMode="auto">
          <a:xfrm>
            <a:off x="1981200" y="1600200"/>
            <a:ext cx="5029200" cy="48768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3886200" y="4724400"/>
            <a:ext cx="2362200" cy="1219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495800" y="4038600"/>
            <a:ext cx="1752600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962400" y="4038600"/>
            <a:ext cx="533400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5905500" y="4381500"/>
            <a:ext cx="685800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933700" y="4991100"/>
            <a:ext cx="1905000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 63"/>
          <p:cNvSpPr/>
          <p:nvPr/>
        </p:nvSpPr>
        <p:spPr>
          <a:xfrm>
            <a:off x="228600" y="0"/>
            <a:ext cx="8686800" cy="2438400"/>
          </a:xfrm>
          <a:prstGeom prst="rect">
            <a:avLst/>
          </a:prstGeom>
        </p:spPr>
        <p:txBody>
          <a:bodyPr wrap="square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Геометрия в календаре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419600" y="4038600"/>
            <a:ext cx="1828800" cy="6858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3200400" y="4724400"/>
            <a:ext cx="1905000" cy="533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3886200" y="4191000"/>
            <a:ext cx="2362200" cy="1219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495800" y="3505200"/>
            <a:ext cx="1752600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962400" y="3505200"/>
            <a:ext cx="533400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5905500" y="3848100"/>
            <a:ext cx="685800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933700" y="4457700"/>
            <a:ext cx="1905000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419600" y="3505200"/>
            <a:ext cx="1828800" cy="6858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3200400" y="4191000"/>
            <a:ext cx="1905000" cy="533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22263" t="25744" r="23546" b="5736"/>
          <a:stretch>
            <a:fillRect/>
          </a:stretch>
        </p:blipFill>
        <p:spPr bwMode="auto">
          <a:xfrm>
            <a:off x="228600" y="2819400"/>
            <a:ext cx="2743200" cy="28956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" y="0"/>
            <a:ext cx="8686800" cy="3733800"/>
          </a:xfrm>
          <a:prstGeom prst="rect">
            <a:avLst/>
          </a:prstGeom>
        </p:spPr>
        <p:txBody>
          <a:bodyPr wrap="square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Таинственные квадраты </a:t>
            </a:r>
          </a:p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в календаре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 l="22263" t="25744" r="23546" b="5736"/>
          <a:stretch>
            <a:fillRect/>
          </a:stretch>
        </p:blipFill>
        <p:spPr bwMode="auto">
          <a:xfrm>
            <a:off x="3200400" y="2819400"/>
            <a:ext cx="2743200" cy="28956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2"/>
          <a:srcRect l="22263" t="25744" r="23546" b="5736"/>
          <a:stretch>
            <a:fillRect/>
          </a:stretch>
        </p:blipFill>
        <p:spPr bwMode="auto">
          <a:xfrm>
            <a:off x="6172200" y="2819400"/>
            <a:ext cx="2743200" cy="28956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1105694" y="4456906"/>
            <a:ext cx="6858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496594" y="4647406"/>
            <a:ext cx="10668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582194" y="4647406"/>
            <a:ext cx="10668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447800" y="4800600"/>
            <a:ext cx="6096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15294" y="4456906"/>
            <a:ext cx="6858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47800" y="4114800"/>
            <a:ext cx="6096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>
            <a:off x="4114800" y="5181600"/>
            <a:ext cx="91519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4114800" y="4114800"/>
            <a:ext cx="914400" cy="7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7010400" y="3733800"/>
            <a:ext cx="1296194" cy="7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7010400" y="5181600"/>
            <a:ext cx="12954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7582694" y="4456906"/>
            <a:ext cx="14478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6287294" y="4456906"/>
            <a:ext cx="14478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0" y="58674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 + 18 = 17 +11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10+11+17+18= (10+18) ∙ 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124200" y="57912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(9 + 8) ∙ 9  =153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(25  - 8 ) ∙ 9 = 153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6000" y="57912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(26 – 12) ∙ 16 = 224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(2 + 12) ∙ 16 = 224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927340"/>
            <a:ext cx="4191000" cy="593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b="45274"/>
          <a:stretch>
            <a:fillRect/>
          </a:stretch>
        </p:blipFill>
        <p:spPr bwMode="auto">
          <a:xfrm rot="21207180">
            <a:off x="935785" y="1188575"/>
            <a:ext cx="2671760" cy="219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5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371600"/>
            <a:ext cx="3307229" cy="230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04800" y="0"/>
            <a:ext cx="8458200" cy="1768990"/>
          </a:xfrm>
          <a:prstGeom prst="rect">
            <a:avLst/>
          </a:prstGeom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Georgia" pitchFamily="18" charset="0"/>
              </a:rPr>
              <a:t>Изготовление </a:t>
            </a: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Georgia" pitchFamily="18" charset="0"/>
              </a:rPr>
              <a:t> </a:t>
            </a:r>
            <a:r>
              <a:rPr lang="en-US" b="1" dirty="0" err="1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Georgia" pitchFamily="18" charset="0"/>
              </a:rPr>
              <a:t>календарей</a:t>
            </a:r>
            <a:endParaRPr lang="ru-RU" sz="1100" dirty="0" smtClean="0">
              <a:ln>
                <a:solidFill>
                  <a:schemeClr val="tx1"/>
                </a:solidFill>
              </a:ln>
              <a:solidFill>
                <a:srgbClr val="990099"/>
              </a:solidFill>
              <a:latin typeface="Arial Black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38604" y="3505200"/>
          <a:ext cx="5105397" cy="3231491"/>
        </p:xfrm>
        <a:graphic>
          <a:graphicData uri="http://schemas.openxmlformats.org/drawingml/2006/table">
            <a:tbl>
              <a:tblPr/>
              <a:tblGrid>
                <a:gridCol w="337361"/>
                <a:gridCol w="424635"/>
                <a:gridCol w="250087"/>
                <a:gridCol w="337361"/>
                <a:gridCol w="341860"/>
                <a:gridCol w="337361"/>
                <a:gridCol w="377844"/>
                <a:gridCol w="337361"/>
                <a:gridCol w="337361"/>
                <a:gridCol w="337361"/>
                <a:gridCol w="337361"/>
                <a:gridCol w="337361"/>
                <a:gridCol w="337361"/>
                <a:gridCol w="337361"/>
                <a:gridCol w="337361"/>
              </a:tblGrid>
              <a:tr h="3618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Пн</a:t>
                      </a: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</a:t>
                      </a: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</a:t>
                      </a: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Чт</a:t>
                      </a: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Пт</a:t>
                      </a: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Сб</a:t>
                      </a: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</a:t>
                      </a: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23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Апрель Июль</a:t>
                      </a:r>
                    </a:p>
                  </a:txBody>
                  <a:tcPr marL="5392" marR="5392" marT="5392" marB="0">
                    <a:lnL>
                      <a:noFill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Пн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469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Январь Октябрь</a:t>
                      </a:r>
                    </a:p>
                  </a:txBody>
                  <a:tcPr marL="5392" marR="5392" marT="5392" marB="0">
                    <a:lnL>
                      <a:noFill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180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Май </a:t>
                      </a:r>
                    </a:p>
                  </a:txBody>
                  <a:tcPr marL="5392" marR="5392" marT="5392" marB="0" anchor="ctr">
                    <a:lnL>
                      <a:noFill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180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Август </a:t>
                      </a:r>
                    </a:p>
                  </a:txBody>
                  <a:tcPr marL="5392" marR="5392" marT="5392" marB="0" anchor="ctr">
                    <a:lnL>
                      <a:noFill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  <a:hlinkClick r:id="rId6" action="ppaction://hlinkfile"/>
                        </a:rPr>
                        <a:t>Календарь.</a:t>
                      </a:r>
                      <a:r>
                        <a:rPr lang="en-US" sz="6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  <a:hlinkClick r:id="rId6" action="ppaction://hlinkfile"/>
                        </a:rPr>
                        <a:t>xlsx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Чт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180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Февраль Март Ноябрь</a:t>
                      </a:r>
                    </a:p>
                  </a:txBody>
                  <a:tcPr marL="5392" marR="5392" marT="5392" marB="0" anchor="ctr">
                    <a:lnL>
                      <a:noFill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Пт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702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Июнь</a:t>
                      </a:r>
                    </a:p>
                  </a:txBody>
                  <a:tcPr marL="5392" marR="5392" marT="5392" marB="0" anchor="ctr">
                    <a:lnL>
                      <a:noFill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Сб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702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Сентябрь декабрь</a:t>
                      </a:r>
                    </a:p>
                  </a:txBody>
                  <a:tcPr marL="5392" marR="5392" marT="5392" marB="0" anchor="ctr">
                    <a:lnL>
                      <a:noFill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06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</a:tr>
              <a:tr h="12206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</a:tr>
              <a:tr h="213378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</a:tr>
              <a:tr h="12206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</a:tr>
              <a:tr h="122069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392" marR="5392" marT="53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9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392" marR="5392" marT="53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lum bright="56000" contrast="-59000"/>
          </a:blip>
          <a:srcRect b="6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57200" y="5181600"/>
            <a:ext cx="8305800" cy="1676400"/>
          </a:xfrm>
          <a:prstGeom prst="rect">
            <a:avLst/>
          </a:prstGeom>
        </p:spPr>
        <p:txBody>
          <a:bodyPr wrap="square">
            <a:prstTxWarp prst="textDeflateTop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Georgia" pitchFamily="18" charset="0"/>
              </a:rPr>
              <a:t>Время, потраченное не зря</a:t>
            </a:r>
            <a:endParaRPr lang="ru-RU" sz="1100" dirty="0" smtClean="0">
              <a:ln>
                <a:solidFill>
                  <a:schemeClr val="tx1"/>
                </a:solidFill>
              </a:ln>
              <a:solidFill>
                <a:srgbClr val="990099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0"/>
            <a:ext cx="8458200" cy="1768990"/>
          </a:xfrm>
          <a:prstGeom prst="rect">
            <a:avLst/>
          </a:prstGeom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Georgia" pitchFamily="18" charset="0"/>
              </a:rPr>
              <a:t>Вывод</a:t>
            </a:r>
            <a:endParaRPr lang="ru-RU" sz="1100" dirty="0" smtClean="0">
              <a:ln>
                <a:solidFill>
                  <a:schemeClr val="tx1"/>
                </a:solidFill>
              </a:ln>
              <a:solidFill>
                <a:srgbClr val="990099"/>
              </a:solidFill>
              <a:latin typeface="Arial Black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1600200"/>
            <a:ext cx="8305800" cy="31700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 исследования можно применять как нестандартные задачи на уроках геометрии в теме «Прямоугольные треугольники»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уроках математики в теме «Сложение натуральных чисел»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проведения устных вычислений. А также во внеклассной работе: показывая фокусы с настенным календарем.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гипотеза подтвердилась – настенный календарь –  наглядное пособие  на уроках математики и во внеклассной работе.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381000" y="1371600"/>
            <a:ext cx="8534400" cy="5181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 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Гаврилова Т.Д. Занимательная математика в 5 – 11 классах. Волгоград: Учитель, 2008.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Демидов В.Е., Время, хранимое как драгоценность. - М., Знание, 1977. 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Декрет о введении в Российской республике западноевропейского календаря. Декреты Советской власти. т. 1. </a:t>
            </a:r>
          </a:p>
          <a:p>
            <a:pPr lvl="0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Иченская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М.А. Отдыхаем с математикой. Волгоград: Учитель, 2008</a:t>
            </a:r>
          </a:p>
          <a:p>
            <a:pPr lvl="0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Нетрусова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Н. «Про календарь и треугольники» Математика: приложение к газете «1 сентября» 2000 № 14.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Трошин В.В. Магия чисел и фигур. Занимательные материалы по математике. М: «Глобус» 2007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православном календаре на сайте “Русское православие”,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http://www.ortho-rus.ru/titles/DaysAbout.htm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Отражены аргументы православия по отношению к григорианскому календарю</a:t>
            </a:r>
          </a:p>
          <a:p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228600"/>
            <a:ext cx="5943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u="sng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Arial Black" pitchFamily="34" charset="0"/>
                <a:ea typeface="+mj-ea"/>
                <a:cs typeface="+mj-cs"/>
              </a:rPr>
              <a:t>Список литературы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5" name="Picture 10" descr="C:\Program Files\Microsoft Office\CLIPART\PUB60COR\HH00546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0"/>
            <a:ext cx="160020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lum bright="56000" contrast="-59000"/>
          </a:blip>
          <a:srcRect/>
          <a:stretch>
            <a:fillRect/>
          </a:stretch>
        </p:blipFill>
        <p:spPr bwMode="auto">
          <a:xfrm>
            <a:off x="0" y="-218872"/>
            <a:ext cx="9144000" cy="729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85800" y="106680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n>
                  <a:solidFill>
                    <a:schemeClr val="tx1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Актуальность</a:t>
            </a:r>
            <a:r>
              <a:rPr lang="ru-RU" sz="4000" dirty="0" smtClean="0">
                <a:ln>
                  <a:solidFill>
                    <a:schemeClr val="tx1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 </a:t>
            </a:r>
            <a:endParaRPr lang="ru-RU" sz="4000" dirty="0">
              <a:ln>
                <a:solidFill>
                  <a:schemeClr val="tx1"/>
                </a:solidFill>
              </a:ln>
              <a:solidFill>
                <a:srgbClr val="990099"/>
              </a:solidFill>
              <a:latin typeface="Arial Black" pitchFamily="34" charset="0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152400" y="1219200"/>
            <a:ext cx="8991600" cy="3429000"/>
          </a:xfrm>
          <a:prstGeom prst="stripedRightArrow">
            <a:avLst/>
          </a:prstGeom>
          <a:solidFill>
            <a:srgbClr val="FF8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2044988"/>
            <a:ext cx="7772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Время — око истории, а его бессмертный хранитель — Календарь — мудрый спутник жизни. Он сопровождает каждого из нас со дня рождения до дня смерти. Не будь календаря, мы бы уже давно потерялись в бесконечных далях пространства и времени.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Среди неизвестного в окружающей нас природе самым неизвестным является время, ибо никто не знает, что такое время и как им управлять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152400" y="3733800"/>
            <a:ext cx="8991600" cy="3429000"/>
          </a:xfrm>
          <a:prstGeom prst="stripedRightArrow">
            <a:avLst/>
          </a:prstGeom>
          <a:solidFill>
            <a:srgbClr val="FF8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4572000"/>
            <a:ext cx="7924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наше время нет человека, который не знал бы, что такое календарь. К его услугам мы прибегаем ежедневно. Мы настолько привыкли пользоваться календарем, что даже не можем себе представить современное общество без упорядоченного счета времени.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9" grpId="0"/>
      <p:bldP spid="11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lum bright="56000" contrast="-59000"/>
          </a:blip>
          <a:srcRect/>
          <a:stretch>
            <a:fillRect/>
          </a:stretch>
        </p:blipFill>
        <p:spPr bwMode="auto">
          <a:xfrm>
            <a:off x="0" y="-218872"/>
            <a:ext cx="9144000" cy="729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0" y="15240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n>
                  <a:solidFill>
                    <a:schemeClr val="tx1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 </a:t>
            </a:r>
            <a:r>
              <a:rPr lang="ru-RU" sz="4000" dirty="0" smtClean="0">
                <a:ln>
                  <a:solidFill>
                    <a:schemeClr val="tx1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 </a:t>
            </a:r>
            <a:endParaRPr lang="ru-RU" sz="4000" dirty="0">
              <a:ln>
                <a:solidFill>
                  <a:schemeClr val="tx1"/>
                </a:solidFill>
              </a:ln>
              <a:solidFill>
                <a:srgbClr val="990099"/>
              </a:solidFill>
              <a:latin typeface="Arial Black" pitchFamily="34" charset="0"/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 rot="16200000">
            <a:off x="-1866898" y="2095501"/>
            <a:ext cx="5257798" cy="1523999"/>
          </a:xfrm>
          <a:prstGeom prst="stripedRightArrow">
            <a:avLst/>
          </a:prstGeom>
          <a:solidFill>
            <a:srgbClr val="FF89FF"/>
          </a:solidFill>
          <a:ln>
            <a:solidFill>
              <a:srgbClr val="99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n>
                  <a:solidFill>
                    <a:schemeClr val="tx1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Цель</a:t>
            </a:r>
            <a:endParaRPr lang="ru-RU" sz="6600" dirty="0"/>
          </a:p>
        </p:txBody>
      </p:sp>
      <p:sp>
        <p:nvSpPr>
          <p:cNvPr id="8" name="Штриховая стрелка вправо 7"/>
          <p:cNvSpPr/>
          <p:nvPr/>
        </p:nvSpPr>
        <p:spPr>
          <a:xfrm rot="19470103">
            <a:off x="903188" y="1892279"/>
            <a:ext cx="8566822" cy="1737151"/>
          </a:xfrm>
          <a:prstGeom prst="stripedRightArrow">
            <a:avLst/>
          </a:prstGeom>
          <a:solidFill>
            <a:srgbClr val="FF89FF"/>
          </a:solidFill>
          <a:ln>
            <a:solidFill>
              <a:srgbClr val="99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n>
                  <a:solidFill>
                    <a:schemeClr val="tx1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       Задачи </a:t>
            </a:r>
          </a:p>
          <a:p>
            <a:pPr algn="ctr"/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2000" r="2000"/>
          <a:stretch>
            <a:fillRect/>
          </a:stretch>
        </p:blipFill>
        <p:spPr bwMode="auto">
          <a:xfrm>
            <a:off x="304800" y="4114800"/>
            <a:ext cx="2046101" cy="20383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124200" y="3429000"/>
            <a:ext cx="5791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Изучить литературу по данной теме</a:t>
            </a:r>
          </a:p>
          <a:p>
            <a:pPr>
              <a:buBlip>
                <a:blip r:embed="rId4"/>
              </a:buBlip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Обработать полученную информацию.</a:t>
            </a:r>
          </a:p>
          <a:p>
            <a:pPr>
              <a:buBlip>
                <a:blip r:embed="rId4"/>
              </a:buBlip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Познакомиться с историей появления календарей.</a:t>
            </a:r>
          </a:p>
          <a:p>
            <a:pPr>
              <a:buBlip>
                <a:blip r:embed="rId4"/>
              </a:buBlip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Создать свой календарь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-228600"/>
            <a:ext cx="632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Знакомство с историей развития календаря со времен древних римлян до введения Григорианского календаря в нашей стране в 1918 году. 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Определение математических закономерностей в календаре.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6019800"/>
            <a:ext cx="85344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990099"/>
                </a:solidFill>
                <a:latin typeface="Arial Black" pitchFamily="34" charset="0"/>
              </a:rPr>
              <a:t>Гипотеза </a:t>
            </a:r>
            <a:r>
              <a:rPr lang="ru-RU" dirty="0" smtClean="0"/>
              <a:t>– </a:t>
            </a:r>
            <a:r>
              <a:rPr lang="ru-RU" dirty="0" smtClean="0">
                <a:latin typeface="Arial Black" pitchFamily="34" charset="0"/>
              </a:rPr>
              <a:t>настенный календарь –  наглядное пособие  на уроках математики и во внеклассной работе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lum bright="56000" contrast="-59000"/>
          </a:blip>
          <a:srcRect/>
          <a:stretch>
            <a:fillRect/>
          </a:stretch>
        </p:blipFill>
        <p:spPr bwMode="auto">
          <a:xfrm>
            <a:off x="0" y="-218872"/>
            <a:ext cx="9144000" cy="729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22860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i="1" dirty="0" smtClean="0">
                <a:solidFill>
                  <a:srgbClr val="002060"/>
                </a:solidFill>
                <a:latin typeface="Arial Black" pitchFamily="34" charset="0"/>
              </a:rPr>
              <a:t>CALENDARIUM</a:t>
            </a:r>
            <a:r>
              <a:rPr lang="ru-RU" sz="4400" i="1" dirty="0" smtClean="0">
                <a:solidFill>
                  <a:srgbClr val="002060"/>
                </a:solidFill>
                <a:latin typeface="Arial Black" pitchFamily="34" charset="0"/>
              </a:rPr>
              <a:t> – долговая книга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1841242"/>
            <a:ext cx="4953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Древнем Риме должники платили проценты в день календ, первых чисел месяца) — система счисления больших промежутков времени с их разделением на более короткие периоды ( годы, месяцы, недели, дни)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/>
          <a:srcRect l="10101" r="9091" b="9091"/>
          <a:stretch>
            <a:fillRect/>
          </a:stretch>
        </p:blipFill>
        <p:spPr bwMode="auto">
          <a:xfrm>
            <a:off x="4927600" y="990600"/>
            <a:ext cx="4216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>
            <a:lum bright="56000" contrast="-59000"/>
          </a:blip>
          <a:srcRect b="6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Три рода календарей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534" y="4876801"/>
            <a:ext cx="152501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 l="14868" r="16984" b="50000"/>
          <a:stretch>
            <a:fillRect/>
          </a:stretch>
        </p:blipFill>
        <p:spPr bwMode="auto">
          <a:xfrm>
            <a:off x="228600" y="1600200"/>
            <a:ext cx="1472184" cy="1371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13716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838200" y="3810000"/>
            <a:ext cx="26082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солнечный</a:t>
            </a:r>
            <a:endParaRPr lang="ru-RU" sz="4000" b="1" u="sng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90600" y="457200"/>
            <a:ext cx="18803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лунный</a:t>
            </a:r>
            <a:endParaRPr lang="ru-RU" b="1" u="sng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1066800"/>
            <a:ext cx="3787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основанный на движении Луны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029200" y="533400"/>
            <a:ext cx="411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лунно-солнечные</a:t>
            </a:r>
            <a:endParaRPr lang="ru-RU" b="1" u="sng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8600" y="4495800"/>
            <a:ext cx="4038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основанный на движении солнца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3505200"/>
            <a:ext cx="4326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Возник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свыше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30000 лет назад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28800" y="1524000"/>
            <a:ext cx="3048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Принят в качестве религиозного и государственного в мусульманских государствах Афганистане, Ираке, Иране, Пакистане, ОАР и других.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88668"/>
            <a:ext cx="4172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Возник свыше 6000 лет назад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34000" y="2895600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движение Луны согласовывается с годичным движением Солнца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828800" y="5257800"/>
            <a:ext cx="29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настоящее время принят в качестве мирового календаря.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953000" y="3657600"/>
            <a:ext cx="4191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Возник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в начале I тысячелетия 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до н.э.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10200" y="4953000"/>
            <a:ext cx="335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настоящее время принят в Израиле и применяется, наряду с государственным, в странах Юго-Восточной Азии (Вьетнаме, Китае 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lum bright="56000" contrast="-59000"/>
          </a:blip>
          <a:srcRect b="6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00200"/>
            <a:ext cx="3352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0493556">
            <a:off x="4342423" y="4630782"/>
            <a:ext cx="4419600" cy="119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4800" y="228600"/>
            <a:ext cx="8382000" cy="1905000"/>
          </a:xfrm>
          <a:prstGeom prst="rect">
            <a:avLst/>
          </a:prstGeom>
        </p:spPr>
        <p:txBody>
          <a:bodyPr>
            <a:prstTxWarp prst="textCascadeUp">
              <a:avLst/>
            </a:prstTxWarp>
            <a:spAutoFit/>
          </a:bodyPr>
          <a:lstStyle/>
          <a:p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Первобытные формы определения времени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657671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Роман«Робинзон Крузо» знаменитого английского писатель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ДаниэляДефо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343400" y="1524000"/>
            <a:ext cx="4572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27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многих племенах Азии, Америки,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Африки, а также во многих губерниях царской России даже в конце прошлого века большое распространение имели деревянные календари различных конструкций.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lum bright="56000" contrast="-59000"/>
          </a:blip>
          <a:srcRect b="6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76400"/>
            <a:ext cx="267737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28600" y="7620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Вавилонский календарь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0"/>
            <a:ext cx="18803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лунный</a:t>
            </a:r>
            <a:endParaRPr lang="ru-RU" b="1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67200" y="0"/>
            <a:ext cx="411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лунно-солнечные</a:t>
            </a:r>
            <a:endParaRPr lang="ru-RU" b="1" u="sng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00600" y="4724400"/>
            <a:ext cx="26082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солнечный</a:t>
            </a:r>
            <a:endParaRPr lang="ru-RU" sz="4000" b="1" u="sng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1066800"/>
            <a:ext cx="2895600" cy="109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191000" y="685800"/>
            <a:ext cx="30999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Иудейский</a:t>
            </a:r>
            <a:r>
              <a:rPr lang="en-US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календарь</a:t>
            </a:r>
            <a:endParaRPr lang="ru-RU" sz="2400" b="1" i="1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276600" y="2133600"/>
            <a:ext cx="556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Восточный (китайский) календар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" y="3581400"/>
            <a:ext cx="2445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Календарь Майя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038600"/>
            <a:ext cx="286857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3200400" y="5410200"/>
            <a:ext cx="3375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Египетский календарь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00800" y="2514600"/>
            <a:ext cx="25362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Древнегреческий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календарь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43400" y="5791200"/>
            <a:ext cx="33493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Юлианский календарь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57800" y="6172200"/>
            <a:ext cx="36869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Григорианский календарь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3276600"/>
            <a:ext cx="2252592" cy="148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2514600"/>
            <a:ext cx="22479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28600" y="152400"/>
            <a:ext cx="4267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Египетский </a:t>
            </a:r>
            <a:r>
              <a:rPr lang="en-US" sz="4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календарь</a:t>
            </a:r>
            <a:r>
              <a:rPr lang="en-US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endParaRPr lang="ru-RU" dirty="0" smtClean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28600"/>
            <a:ext cx="4953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04800" y="1676400"/>
            <a:ext cx="3429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Древнем Египте год по официальному календарю делился на 3 сезона по 4 месяца каждый. Кроме того, год делился на три сезона: разлива, сева и сбора урожая.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43400" y="4419600"/>
            <a:ext cx="40830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месяц состоял из трех больших недель — по 10 дней (декад) и шести малых — по пять дней (</a:t>
            </a:r>
            <a:r>
              <a:rPr lang="ru-RU" sz="2800" b="1" i="1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пентад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3"/>
          <p:cNvSpPr txBox="1">
            <a:spLocks/>
          </p:cNvSpPr>
          <p:nvPr/>
        </p:nvSpPr>
        <p:spPr>
          <a:xfrm>
            <a:off x="0" y="4038600"/>
            <a:ext cx="9144000" cy="2819400"/>
          </a:xfrm>
          <a:prstGeom prst="rect">
            <a:avLst/>
          </a:prstGeom>
        </p:spPr>
        <p:txBody>
          <a:bodyPr/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Руси </a:t>
            </a:r>
            <a:r>
              <a:rPr kumimoji="0" lang="ru-RU" sz="4800" b="1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после  принятия христианства в 988 г. был введен Юлианский календарь. </a:t>
            </a:r>
          </a:p>
        </p:txBody>
      </p:sp>
      <p:pic>
        <p:nvPicPr>
          <p:cNvPr id="3" name="Picture 2" descr="C:\Users\замира\Desktop\kreschenie_rusi_i_put_russkoj_kul_tury_articleimage.jpg"/>
          <p:cNvPicPr>
            <a:picLocks noChangeAspect="1" noChangeArrowheads="1"/>
          </p:cNvPicPr>
          <p:nvPr/>
        </p:nvPicPr>
        <p:blipFill>
          <a:blip r:embed="rId2"/>
          <a:srcRect l="6837" r="6837"/>
          <a:stretch>
            <a:fillRect/>
          </a:stretch>
        </p:blipFill>
        <p:spPr>
          <a:xfrm>
            <a:off x="3733800" y="457200"/>
            <a:ext cx="5091664" cy="32003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81000"/>
            <a:ext cx="3429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Юлианский календарь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был введен Гаем Юлием Цезарем (100 — 44 гг. до н.э.) в 45 до н.э.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959</Words>
  <PresentationFormat>Экран (4:3)</PresentationFormat>
  <Paragraphs>218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10</cp:revision>
  <dcterms:modified xsi:type="dcterms:W3CDTF">2013-04-10T03:16:47Z</dcterms:modified>
</cp:coreProperties>
</file>