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Lst>
  <p:notesMasterIdLst>
    <p:notesMasterId r:id="rId33"/>
  </p:notesMasterIdLst>
  <p:sldIdLst>
    <p:sldId id="256" r:id="rId4"/>
    <p:sldId id="267" r:id="rId5"/>
    <p:sldId id="264" r:id="rId6"/>
    <p:sldId id="265" r:id="rId7"/>
    <p:sldId id="258" r:id="rId8"/>
    <p:sldId id="257" r:id="rId9"/>
    <p:sldId id="284" r:id="rId10"/>
    <p:sldId id="266" r:id="rId11"/>
    <p:sldId id="285" r:id="rId12"/>
    <p:sldId id="268" r:id="rId13"/>
    <p:sldId id="269" r:id="rId14"/>
    <p:sldId id="270" r:id="rId15"/>
    <p:sldId id="271" r:id="rId16"/>
    <p:sldId id="272" r:id="rId17"/>
    <p:sldId id="259" r:id="rId18"/>
    <p:sldId id="260" r:id="rId19"/>
    <p:sldId id="281" r:id="rId20"/>
    <p:sldId id="282" r:id="rId21"/>
    <p:sldId id="261" r:id="rId22"/>
    <p:sldId id="280" r:id="rId23"/>
    <p:sldId id="283" r:id="rId24"/>
    <p:sldId id="276" r:id="rId25"/>
    <p:sldId id="277" r:id="rId26"/>
    <p:sldId id="278" r:id="rId27"/>
    <p:sldId id="279" r:id="rId28"/>
    <p:sldId id="273" r:id="rId29"/>
    <p:sldId id="275" r:id="rId30"/>
    <p:sldId id="262" r:id="rId31"/>
    <p:sldId id="263" r:id="rId3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15" autoAdjust="0"/>
    <p:restoredTop sz="94660"/>
  </p:normalViewPr>
  <p:slideViewPr>
    <p:cSldViewPr>
      <p:cViewPr varScale="1">
        <p:scale>
          <a:sx n="69" d="100"/>
          <a:sy n="69" d="100"/>
        </p:scale>
        <p:origin x="-1410"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46AAF2-CFC4-4E1C-AD5D-E2C6275C68D5}" type="datetimeFigureOut">
              <a:rPr lang="ru-RU" smtClean="0"/>
              <a:t>22.01.2014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6DCC068-332C-427E-BBB4-DD2B65471F87}" type="slidenum">
              <a:rPr lang="ru-RU" smtClean="0"/>
              <a:t>‹#›</a:t>
            </a:fld>
            <a:endParaRPr lang="ru-RU"/>
          </a:p>
        </p:txBody>
      </p:sp>
    </p:spTree>
    <p:extLst>
      <p:ext uri="{BB962C8B-B14F-4D97-AF65-F5344CB8AC3E}">
        <p14:creationId xmlns:p14="http://schemas.microsoft.com/office/powerpoint/2010/main" val="939110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F53B583C-D179-4B21-AF40-ED534BC28F21}" type="slidenum">
              <a:rPr lang="ru-RU" smtClean="0"/>
              <a:pPr/>
              <a:t>7</a:t>
            </a:fld>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ctrTitle"/>
          </p:nvPr>
        </p:nvSpPr>
        <p:spPr>
          <a:xfrm>
            <a:off x="2701925" y="2130425"/>
            <a:ext cx="4800600" cy="1470025"/>
          </a:xfrm>
        </p:spPr>
        <p:txBody>
          <a:bodyPr/>
          <a:lstStyle>
            <a:lvl1pPr>
              <a:buClr>
                <a:srgbClr val="FFFFFF"/>
              </a:buClr>
              <a:defRPr/>
            </a:lvl1pPr>
          </a:lstStyle>
          <a:p>
            <a:r>
              <a:rPr lang="ru-RU" smtClean="0"/>
              <a:t>Образец заголовка</a:t>
            </a:r>
            <a:endParaRPr lang="en-US"/>
          </a:p>
        </p:txBody>
      </p:sp>
      <p:sp>
        <p:nvSpPr>
          <p:cNvPr id="22531" name="Rectangle 3"/>
          <p:cNvSpPr>
            <a:spLocks noGrp="1" noChangeArrowheads="1"/>
          </p:cNvSpPr>
          <p:nvPr>
            <p:ph type="subTitle" idx="1"/>
          </p:nvPr>
        </p:nvSpPr>
        <p:spPr>
          <a:xfrm>
            <a:off x="2701925" y="3886200"/>
            <a:ext cx="4114800" cy="1752600"/>
          </a:xfrm>
        </p:spPr>
        <p:txBody>
          <a:bodyPr/>
          <a:lstStyle>
            <a:lvl1pPr marL="0" indent="0">
              <a:buClr>
                <a:srgbClr val="FFFFFF"/>
              </a:buClr>
              <a:buFontTx/>
              <a:buNone/>
              <a:defRPr/>
            </a:lvl1pPr>
          </a:lstStyle>
          <a:p>
            <a:r>
              <a:rPr lang="ru-RU" smtClean="0"/>
              <a:t>Образец подзаголовка</a:t>
            </a:r>
            <a:endParaRPr lang="en-US"/>
          </a:p>
        </p:txBody>
      </p:sp>
      <p:sp>
        <p:nvSpPr>
          <p:cNvPr id="4" name="Rectangle 4"/>
          <p:cNvSpPr>
            <a:spLocks noGrp="1" noChangeArrowheads="1"/>
          </p:cNvSpPr>
          <p:nvPr>
            <p:ph type="dt" sz="half" idx="10"/>
          </p:nvPr>
        </p:nvSpPr>
        <p:spPr/>
        <p:txBody>
          <a:bodyPr/>
          <a:lstStyle>
            <a:lvl1pPr>
              <a:defRPr/>
            </a:lvl1pPr>
          </a:lstStyle>
          <a:p>
            <a:fld id="{B4C71EC6-210F-42DE-9C53-41977AD35B3D}" type="datetimeFigureOut">
              <a:rPr lang="ru-RU" smtClean="0"/>
              <a:t>22.01.2014</a:t>
            </a:fld>
            <a:endParaRPr lang="ru-RU"/>
          </a:p>
        </p:txBody>
      </p:sp>
      <p:sp>
        <p:nvSpPr>
          <p:cNvPr id="5" name="Rectangle 5"/>
          <p:cNvSpPr>
            <a:spLocks noGrp="1" noChangeArrowheads="1"/>
          </p:cNvSpPr>
          <p:nvPr>
            <p:ph type="ftr" sz="quarter" idx="11"/>
          </p:nvPr>
        </p:nvSpPr>
        <p:spPr/>
        <p:txBody>
          <a:bodyPr/>
          <a:lstStyle>
            <a:lvl1pPr>
              <a:defRPr/>
            </a:lvl1pPr>
          </a:lstStyle>
          <a:p>
            <a:endParaRPr lang="ru-RU"/>
          </a:p>
        </p:txBody>
      </p:sp>
      <p:sp>
        <p:nvSpPr>
          <p:cNvPr id="6" name="Rectangle 6"/>
          <p:cNvSpPr>
            <a:spLocks noGrp="1" noChangeArrowheads="1"/>
          </p:cNvSpPr>
          <p:nvPr>
            <p:ph type="sldNum" sz="quarter" idx="12"/>
          </p:nvPr>
        </p:nvSpPr>
        <p:spPr/>
        <p:txBody>
          <a:bodyPr/>
          <a:lstStyle>
            <a:lvl1pPr>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19238674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fld id="{B4C71EC6-210F-42DE-9C53-41977AD35B3D}" type="datetimeFigureOut">
              <a:rPr lang="ru-RU" smtClean="0"/>
              <a:t>22.01.2014</a:t>
            </a:fld>
            <a:endParaRPr lang="ru-RU"/>
          </a:p>
        </p:txBody>
      </p:sp>
      <p:sp>
        <p:nvSpPr>
          <p:cNvPr id="5" name="Rectangle 5"/>
          <p:cNvSpPr>
            <a:spLocks noGrp="1" noChangeArrowheads="1"/>
          </p:cNvSpPr>
          <p:nvPr>
            <p:ph type="ftr" sz="quarter" idx="11"/>
          </p:nvPr>
        </p:nvSpPr>
        <p:spPr>
          <a:ln/>
        </p:spPr>
        <p:txBody>
          <a:bodyPr/>
          <a:lstStyle>
            <a:lvl1pPr>
              <a:defRPr/>
            </a:lvl1pPr>
          </a:lstStyle>
          <a:p>
            <a:endParaRPr lang="ru-RU"/>
          </a:p>
        </p:txBody>
      </p:sp>
      <p:sp>
        <p:nvSpPr>
          <p:cNvPr id="6" name="Rectangle 6"/>
          <p:cNvSpPr>
            <a:spLocks noGrp="1" noChangeArrowheads="1"/>
          </p:cNvSpPr>
          <p:nvPr>
            <p:ph type="sldNum" sz="quarter" idx="12"/>
          </p:nvPr>
        </p:nvSpPr>
        <p:spPr>
          <a:ln/>
        </p:spPr>
        <p:txBody>
          <a:bodyPr/>
          <a:lstStyle>
            <a:lvl1pPr>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9454657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439025" y="274638"/>
            <a:ext cx="158115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2693988" y="274638"/>
            <a:ext cx="4592637"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fld id="{B4C71EC6-210F-42DE-9C53-41977AD35B3D}" type="datetimeFigureOut">
              <a:rPr lang="ru-RU" smtClean="0"/>
              <a:t>22.01.2014</a:t>
            </a:fld>
            <a:endParaRPr lang="ru-RU"/>
          </a:p>
        </p:txBody>
      </p:sp>
      <p:sp>
        <p:nvSpPr>
          <p:cNvPr id="5" name="Rectangle 5"/>
          <p:cNvSpPr>
            <a:spLocks noGrp="1" noChangeArrowheads="1"/>
          </p:cNvSpPr>
          <p:nvPr>
            <p:ph type="ftr" sz="quarter" idx="11"/>
          </p:nvPr>
        </p:nvSpPr>
        <p:spPr>
          <a:ln/>
        </p:spPr>
        <p:txBody>
          <a:bodyPr/>
          <a:lstStyle>
            <a:lvl1pPr>
              <a:defRPr/>
            </a:lvl1pPr>
          </a:lstStyle>
          <a:p>
            <a:endParaRPr lang="ru-RU"/>
          </a:p>
        </p:txBody>
      </p:sp>
      <p:sp>
        <p:nvSpPr>
          <p:cNvPr id="6" name="Rectangle 6"/>
          <p:cNvSpPr>
            <a:spLocks noGrp="1" noChangeArrowheads="1"/>
          </p:cNvSpPr>
          <p:nvPr>
            <p:ph type="sldNum" sz="quarter" idx="12"/>
          </p:nvPr>
        </p:nvSpPr>
        <p:spPr>
          <a:ln/>
        </p:spPr>
        <p:txBody>
          <a:bodyPr/>
          <a:lstStyle>
            <a:lvl1pPr>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10475884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2"/>
          <p:cNvSpPr>
            <a:spLocks noChangeArrowheads="1"/>
          </p:cNvSpPr>
          <p:nvPr/>
        </p:nvSpPr>
        <p:spPr bwMode="auto">
          <a:xfrm>
            <a:off x="136525" y="136525"/>
            <a:ext cx="8866188" cy="6581775"/>
          </a:xfrm>
          <a:prstGeom prst="rect">
            <a:avLst/>
          </a:prstGeom>
          <a:solidFill>
            <a:schemeClr val="bg1">
              <a:alpha val="50000"/>
            </a:schemeClr>
          </a:solidFill>
          <a:ln w="9525">
            <a:noFill/>
            <a:miter lim="800000"/>
            <a:headEnd/>
            <a:tailEnd/>
          </a:ln>
          <a:effectLst/>
        </p:spPr>
        <p:txBody>
          <a:bodyPr wrap="none" anchor="ctr"/>
          <a:lstStyle/>
          <a:p>
            <a:pPr>
              <a:defRPr/>
            </a:pPr>
            <a:endParaRPr lang="ru-RU"/>
          </a:p>
        </p:txBody>
      </p:sp>
      <p:sp>
        <p:nvSpPr>
          <p:cNvPr id="29699" name="Rectangle 3"/>
          <p:cNvSpPr>
            <a:spLocks noGrp="1" noChangeArrowheads="1"/>
          </p:cNvSpPr>
          <p:nvPr>
            <p:ph type="ctrTitle"/>
          </p:nvPr>
        </p:nvSpPr>
        <p:spPr>
          <a:xfrm>
            <a:off x="455613" y="2130425"/>
            <a:ext cx="7313612" cy="1470025"/>
          </a:xfrm>
        </p:spPr>
        <p:txBody>
          <a:bodyPr/>
          <a:lstStyle>
            <a:lvl1pPr>
              <a:defRPr/>
            </a:lvl1pPr>
          </a:lstStyle>
          <a:p>
            <a:r>
              <a:rPr lang="ru-RU" smtClean="0"/>
              <a:t>Образец заголовка</a:t>
            </a:r>
            <a:endParaRPr lang="en-US"/>
          </a:p>
        </p:txBody>
      </p:sp>
      <p:sp>
        <p:nvSpPr>
          <p:cNvPr id="29700" name="Rectangle 4"/>
          <p:cNvSpPr>
            <a:spLocks noGrp="1" noChangeArrowheads="1"/>
          </p:cNvSpPr>
          <p:nvPr>
            <p:ph type="subTitle" idx="1"/>
          </p:nvPr>
        </p:nvSpPr>
        <p:spPr>
          <a:xfrm>
            <a:off x="455613" y="3886200"/>
            <a:ext cx="7313612" cy="1752600"/>
          </a:xfrm>
        </p:spPr>
        <p:txBody>
          <a:bodyPr/>
          <a:lstStyle>
            <a:lvl1pPr marL="0" indent="0">
              <a:buClr>
                <a:srgbClr val="FFFFFF"/>
              </a:buClr>
              <a:buFontTx/>
              <a:buNone/>
              <a:defRPr/>
            </a:lvl1pPr>
          </a:lstStyle>
          <a:p>
            <a:r>
              <a:rPr lang="ru-RU" smtClean="0"/>
              <a:t>Образец подзаголовка</a:t>
            </a:r>
            <a:endParaRPr lang="en-US"/>
          </a:p>
        </p:txBody>
      </p:sp>
      <p:sp>
        <p:nvSpPr>
          <p:cNvPr id="5" name="Rectangle 5"/>
          <p:cNvSpPr>
            <a:spLocks noGrp="1" noChangeArrowheads="1"/>
          </p:cNvSpPr>
          <p:nvPr>
            <p:ph type="dt" sz="half" idx="10"/>
          </p:nvPr>
        </p:nvSpPr>
        <p:spPr/>
        <p:txBody>
          <a:bodyPr/>
          <a:lstStyle>
            <a:lvl1pPr>
              <a:defRPr/>
            </a:lvl1pPr>
          </a:lstStyle>
          <a:p>
            <a:pPr>
              <a:defRPr/>
            </a:pPr>
            <a:endParaRPr lang="en-US"/>
          </a:p>
        </p:txBody>
      </p:sp>
      <p:sp>
        <p:nvSpPr>
          <p:cNvPr id="6" name="Rectangle 6"/>
          <p:cNvSpPr>
            <a:spLocks noGrp="1" noChangeArrowheads="1"/>
          </p:cNvSpPr>
          <p:nvPr>
            <p:ph type="ftr" sz="quarter" idx="11"/>
          </p:nvPr>
        </p:nvSpPr>
        <p:spPr/>
        <p:txBody>
          <a:bodyPr/>
          <a:lstStyle>
            <a:lvl1pPr>
              <a:defRPr/>
            </a:lvl1pPr>
          </a:lstStyle>
          <a:p>
            <a:pPr>
              <a:defRPr/>
            </a:pPr>
            <a:endParaRPr lang="en-US"/>
          </a:p>
        </p:txBody>
      </p:sp>
      <p:sp>
        <p:nvSpPr>
          <p:cNvPr id="7" name="Rectangle 7"/>
          <p:cNvSpPr>
            <a:spLocks noGrp="1" noChangeArrowheads="1"/>
          </p:cNvSpPr>
          <p:nvPr>
            <p:ph type="sldNum" sz="quarter" idx="12"/>
          </p:nvPr>
        </p:nvSpPr>
        <p:spPr/>
        <p:txBody>
          <a:bodyPr/>
          <a:lstStyle>
            <a:lvl1pPr>
              <a:defRPr/>
            </a:lvl1pPr>
          </a:lstStyle>
          <a:p>
            <a:pPr>
              <a:defRPr/>
            </a:pPr>
            <a:fld id="{A7E5820C-B049-4D79-955C-C5CFFF7D8E25}" type="slidenum">
              <a:rPr lang="en-US"/>
              <a:pPr>
                <a:defRPr/>
              </a:pPr>
              <a:t>‹#›</a:t>
            </a:fld>
            <a:endParaRPr lang="en-US"/>
          </a:p>
        </p:txBody>
      </p:sp>
    </p:spTree>
    <p:extLst>
      <p:ext uri="{BB962C8B-B14F-4D97-AF65-F5344CB8AC3E}">
        <p14:creationId xmlns:p14="http://schemas.microsoft.com/office/powerpoint/2010/main" val="37793898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22A02CEC-08A5-4030-A9D0-1F92B29D6EB9}" type="slidenum">
              <a:rPr lang="en-US"/>
              <a:pPr>
                <a:defRPr/>
              </a:pPr>
              <a:t>‹#›</a:t>
            </a:fld>
            <a:endParaRPr lang="en-US"/>
          </a:p>
        </p:txBody>
      </p:sp>
    </p:spTree>
    <p:extLst>
      <p:ext uri="{BB962C8B-B14F-4D97-AF65-F5344CB8AC3E}">
        <p14:creationId xmlns:p14="http://schemas.microsoft.com/office/powerpoint/2010/main" val="28814264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04519091-E958-44F0-BAED-00ED2497A44F}" type="slidenum">
              <a:rPr lang="en-US"/>
              <a:pPr>
                <a:defRPr/>
              </a:pPr>
              <a:t>‹#›</a:t>
            </a:fld>
            <a:endParaRPr lang="en-US"/>
          </a:p>
        </p:txBody>
      </p:sp>
    </p:spTree>
    <p:extLst>
      <p:ext uri="{BB962C8B-B14F-4D97-AF65-F5344CB8AC3E}">
        <p14:creationId xmlns:p14="http://schemas.microsoft.com/office/powerpoint/2010/main" val="10206983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5613" y="1600200"/>
            <a:ext cx="403701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5025" y="1600200"/>
            <a:ext cx="4037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6E216C7C-73AB-450A-B99B-1F7BCFA36547}" type="slidenum">
              <a:rPr lang="en-US"/>
              <a:pPr>
                <a:defRPr/>
              </a:pPr>
              <a:t>‹#›</a:t>
            </a:fld>
            <a:endParaRPr lang="en-US"/>
          </a:p>
        </p:txBody>
      </p:sp>
    </p:spTree>
    <p:extLst>
      <p:ext uri="{BB962C8B-B14F-4D97-AF65-F5344CB8AC3E}">
        <p14:creationId xmlns:p14="http://schemas.microsoft.com/office/powerpoint/2010/main" val="16587410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5"/>
          <p:cNvSpPr>
            <a:spLocks noGrp="1" noChangeArrowheads="1"/>
          </p:cNvSpPr>
          <p:nvPr>
            <p:ph type="dt" sz="half" idx="10"/>
          </p:nvPr>
        </p:nvSpPr>
        <p:spPr>
          <a:ln/>
        </p:spPr>
        <p:txBody>
          <a:bodyPr/>
          <a:lstStyle>
            <a:lvl1pPr>
              <a:defRPr/>
            </a:lvl1pPr>
          </a:lstStyle>
          <a:p>
            <a:pPr>
              <a:defRPr/>
            </a:pPr>
            <a:endParaRPr lang="en-US"/>
          </a:p>
        </p:txBody>
      </p:sp>
      <p:sp>
        <p:nvSpPr>
          <p:cNvPr id="8" name="Rectangle 6"/>
          <p:cNvSpPr>
            <a:spLocks noGrp="1" noChangeArrowheads="1"/>
          </p:cNvSpPr>
          <p:nvPr>
            <p:ph type="ftr" sz="quarter" idx="11"/>
          </p:nvPr>
        </p:nvSpPr>
        <p:spPr>
          <a:ln/>
        </p:spPr>
        <p:txBody>
          <a:bodyPr/>
          <a:lstStyle>
            <a:lvl1pPr>
              <a:defRPr/>
            </a:lvl1pPr>
          </a:lstStyle>
          <a:p>
            <a:pPr>
              <a:defRPr/>
            </a:pPr>
            <a:endParaRPr lang="en-US"/>
          </a:p>
        </p:txBody>
      </p:sp>
      <p:sp>
        <p:nvSpPr>
          <p:cNvPr id="9" name="Rectangle 7"/>
          <p:cNvSpPr>
            <a:spLocks noGrp="1" noChangeArrowheads="1"/>
          </p:cNvSpPr>
          <p:nvPr>
            <p:ph type="sldNum" sz="quarter" idx="12"/>
          </p:nvPr>
        </p:nvSpPr>
        <p:spPr>
          <a:ln/>
        </p:spPr>
        <p:txBody>
          <a:bodyPr/>
          <a:lstStyle>
            <a:lvl1pPr>
              <a:defRPr/>
            </a:lvl1pPr>
          </a:lstStyle>
          <a:p>
            <a:pPr>
              <a:defRPr/>
            </a:pPr>
            <a:fld id="{92172265-707A-45CC-A5AB-498D583E0FC6}" type="slidenum">
              <a:rPr lang="en-US"/>
              <a:pPr>
                <a:defRPr/>
              </a:pPr>
              <a:t>‹#›</a:t>
            </a:fld>
            <a:endParaRPr lang="en-US"/>
          </a:p>
        </p:txBody>
      </p:sp>
    </p:spTree>
    <p:extLst>
      <p:ext uri="{BB962C8B-B14F-4D97-AF65-F5344CB8AC3E}">
        <p14:creationId xmlns:p14="http://schemas.microsoft.com/office/powerpoint/2010/main" val="11225370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5"/>
          <p:cNvSpPr>
            <a:spLocks noGrp="1" noChangeArrowheads="1"/>
          </p:cNvSpPr>
          <p:nvPr>
            <p:ph type="dt" sz="half" idx="10"/>
          </p:nvPr>
        </p:nvSpPr>
        <p:spPr>
          <a:ln/>
        </p:spPr>
        <p:txBody>
          <a:bodyPr/>
          <a:lstStyle>
            <a:lvl1pPr>
              <a:defRPr/>
            </a:lvl1pPr>
          </a:lstStyle>
          <a:p>
            <a:pPr>
              <a:defRPr/>
            </a:pPr>
            <a:endParaRPr lang="en-US"/>
          </a:p>
        </p:txBody>
      </p:sp>
      <p:sp>
        <p:nvSpPr>
          <p:cNvPr id="4" name="Rectangle 6"/>
          <p:cNvSpPr>
            <a:spLocks noGrp="1" noChangeArrowheads="1"/>
          </p:cNvSpPr>
          <p:nvPr>
            <p:ph type="ftr" sz="quarter" idx="11"/>
          </p:nvPr>
        </p:nvSpPr>
        <p:spPr>
          <a:ln/>
        </p:spPr>
        <p:txBody>
          <a:bodyPr/>
          <a:lstStyle>
            <a:lvl1pPr>
              <a:defRPr/>
            </a:lvl1pPr>
          </a:lstStyle>
          <a:p>
            <a:pPr>
              <a:defRPr/>
            </a:pPr>
            <a:endParaRPr lang="en-US"/>
          </a:p>
        </p:txBody>
      </p:sp>
      <p:sp>
        <p:nvSpPr>
          <p:cNvPr id="5" name="Rectangle 7"/>
          <p:cNvSpPr>
            <a:spLocks noGrp="1" noChangeArrowheads="1"/>
          </p:cNvSpPr>
          <p:nvPr>
            <p:ph type="sldNum" sz="quarter" idx="12"/>
          </p:nvPr>
        </p:nvSpPr>
        <p:spPr>
          <a:ln/>
        </p:spPr>
        <p:txBody>
          <a:bodyPr/>
          <a:lstStyle>
            <a:lvl1pPr>
              <a:defRPr/>
            </a:lvl1pPr>
          </a:lstStyle>
          <a:p>
            <a:pPr>
              <a:defRPr/>
            </a:pPr>
            <a:fld id="{9AD116E2-52D2-4318-A67D-1FF598837984}" type="slidenum">
              <a:rPr lang="en-US"/>
              <a:pPr>
                <a:defRPr/>
              </a:pPr>
              <a:t>‹#›</a:t>
            </a:fld>
            <a:endParaRPr lang="en-US"/>
          </a:p>
        </p:txBody>
      </p:sp>
    </p:spTree>
    <p:extLst>
      <p:ext uri="{BB962C8B-B14F-4D97-AF65-F5344CB8AC3E}">
        <p14:creationId xmlns:p14="http://schemas.microsoft.com/office/powerpoint/2010/main" val="18596091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n-US"/>
          </a:p>
        </p:txBody>
      </p:sp>
      <p:sp>
        <p:nvSpPr>
          <p:cNvPr id="3" name="Rectangle 6"/>
          <p:cNvSpPr>
            <a:spLocks noGrp="1" noChangeArrowheads="1"/>
          </p:cNvSpPr>
          <p:nvPr>
            <p:ph type="ftr" sz="quarter" idx="11"/>
          </p:nvPr>
        </p:nvSpPr>
        <p:spPr>
          <a:ln/>
        </p:spPr>
        <p:txBody>
          <a:bodyPr/>
          <a:lstStyle>
            <a:lvl1pPr>
              <a:defRPr/>
            </a:lvl1pPr>
          </a:lstStyle>
          <a:p>
            <a:pPr>
              <a:defRPr/>
            </a:pPr>
            <a:endParaRPr lang="en-US"/>
          </a:p>
        </p:txBody>
      </p:sp>
      <p:sp>
        <p:nvSpPr>
          <p:cNvPr id="4" name="Rectangle 7"/>
          <p:cNvSpPr>
            <a:spLocks noGrp="1" noChangeArrowheads="1"/>
          </p:cNvSpPr>
          <p:nvPr>
            <p:ph type="sldNum" sz="quarter" idx="12"/>
          </p:nvPr>
        </p:nvSpPr>
        <p:spPr>
          <a:ln/>
        </p:spPr>
        <p:txBody>
          <a:bodyPr/>
          <a:lstStyle>
            <a:lvl1pPr>
              <a:defRPr/>
            </a:lvl1pPr>
          </a:lstStyle>
          <a:p>
            <a:pPr>
              <a:defRPr/>
            </a:pPr>
            <a:fld id="{3A783A0A-42B1-4DAE-AB90-A4DC43BF8628}" type="slidenum">
              <a:rPr lang="en-US"/>
              <a:pPr>
                <a:defRPr/>
              </a:pPr>
              <a:t>‹#›</a:t>
            </a:fld>
            <a:endParaRPr lang="en-US"/>
          </a:p>
        </p:txBody>
      </p:sp>
    </p:spTree>
    <p:extLst>
      <p:ext uri="{BB962C8B-B14F-4D97-AF65-F5344CB8AC3E}">
        <p14:creationId xmlns:p14="http://schemas.microsoft.com/office/powerpoint/2010/main" val="26465589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FF449D46-E544-4B45-A987-C2FF8751FAA5}" type="slidenum">
              <a:rPr lang="en-US"/>
              <a:pPr>
                <a:defRPr/>
              </a:pPr>
              <a:t>‹#›</a:t>
            </a:fld>
            <a:endParaRPr lang="en-US"/>
          </a:p>
        </p:txBody>
      </p:sp>
    </p:spTree>
    <p:extLst>
      <p:ext uri="{BB962C8B-B14F-4D97-AF65-F5344CB8AC3E}">
        <p14:creationId xmlns:p14="http://schemas.microsoft.com/office/powerpoint/2010/main" val="883608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fld id="{B4C71EC6-210F-42DE-9C53-41977AD35B3D}" type="datetimeFigureOut">
              <a:rPr lang="ru-RU" smtClean="0"/>
              <a:t>22.01.2014</a:t>
            </a:fld>
            <a:endParaRPr lang="ru-RU"/>
          </a:p>
        </p:txBody>
      </p:sp>
      <p:sp>
        <p:nvSpPr>
          <p:cNvPr id="5" name="Rectangle 5"/>
          <p:cNvSpPr>
            <a:spLocks noGrp="1" noChangeArrowheads="1"/>
          </p:cNvSpPr>
          <p:nvPr>
            <p:ph type="ftr" sz="quarter" idx="11"/>
          </p:nvPr>
        </p:nvSpPr>
        <p:spPr>
          <a:ln/>
        </p:spPr>
        <p:txBody>
          <a:bodyPr/>
          <a:lstStyle>
            <a:lvl1pPr>
              <a:defRPr/>
            </a:lvl1pPr>
          </a:lstStyle>
          <a:p>
            <a:endParaRPr lang="ru-RU"/>
          </a:p>
        </p:txBody>
      </p:sp>
      <p:sp>
        <p:nvSpPr>
          <p:cNvPr id="6" name="Rectangle 6"/>
          <p:cNvSpPr>
            <a:spLocks noGrp="1" noChangeArrowheads="1"/>
          </p:cNvSpPr>
          <p:nvPr>
            <p:ph type="sldNum" sz="quarter" idx="12"/>
          </p:nvPr>
        </p:nvSpPr>
        <p:spPr>
          <a:ln/>
        </p:spPr>
        <p:txBody>
          <a:bodyPr/>
          <a:lstStyle>
            <a:lvl1pPr>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1395236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B10B6465-5788-4FD6-BFBE-D69EE3AA6C52}" type="slidenum">
              <a:rPr lang="en-US"/>
              <a:pPr>
                <a:defRPr/>
              </a:pPr>
              <a:t>‹#›</a:t>
            </a:fld>
            <a:endParaRPr lang="en-US"/>
          </a:p>
        </p:txBody>
      </p:sp>
    </p:spTree>
    <p:extLst>
      <p:ext uri="{BB962C8B-B14F-4D97-AF65-F5344CB8AC3E}">
        <p14:creationId xmlns:p14="http://schemas.microsoft.com/office/powerpoint/2010/main" val="42142036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0C692A24-D65F-419B-9E27-9BE135D98B7D}" type="slidenum">
              <a:rPr lang="en-US"/>
              <a:pPr>
                <a:defRPr/>
              </a:pPr>
              <a:t>‹#›</a:t>
            </a:fld>
            <a:endParaRPr lang="en-US"/>
          </a:p>
        </p:txBody>
      </p:sp>
    </p:spTree>
    <p:extLst>
      <p:ext uri="{BB962C8B-B14F-4D97-AF65-F5344CB8AC3E}">
        <p14:creationId xmlns:p14="http://schemas.microsoft.com/office/powerpoint/2010/main" val="10850006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6225" y="274638"/>
            <a:ext cx="2055813"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5613" y="274638"/>
            <a:ext cx="6018212"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5C8F081E-4D6D-45E4-B54D-3831A0F0FAD3}" type="slidenum">
              <a:rPr lang="en-US"/>
              <a:pPr>
                <a:defRPr/>
              </a:pPr>
              <a:t>‹#›</a:t>
            </a:fld>
            <a:endParaRPr lang="en-US"/>
          </a:p>
        </p:txBody>
      </p:sp>
    </p:spTree>
    <p:extLst>
      <p:ext uri="{BB962C8B-B14F-4D97-AF65-F5344CB8AC3E}">
        <p14:creationId xmlns:p14="http://schemas.microsoft.com/office/powerpoint/2010/main" val="32011127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ctrTitle"/>
          </p:nvPr>
        </p:nvSpPr>
        <p:spPr>
          <a:xfrm>
            <a:off x="685800" y="2130425"/>
            <a:ext cx="7772400" cy="1470025"/>
          </a:xfrm>
        </p:spPr>
        <p:txBody>
          <a:bodyPr/>
          <a:lstStyle>
            <a:lvl1pPr algn="ctr">
              <a:defRPr/>
            </a:lvl1pPr>
          </a:lstStyle>
          <a:p>
            <a:r>
              <a:rPr lang="ru-RU" smtClean="0"/>
              <a:t>Образец заголовка</a:t>
            </a:r>
            <a:endParaRPr lang="en-US"/>
          </a:p>
        </p:txBody>
      </p:sp>
      <p:sp>
        <p:nvSpPr>
          <p:cNvPr id="1331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ru-RU" smtClean="0"/>
              <a:t>Образец подзаголовка</a:t>
            </a:r>
            <a:endParaRPr lang="en-US"/>
          </a:p>
        </p:txBody>
      </p:sp>
      <p:sp>
        <p:nvSpPr>
          <p:cNvPr id="4" name="Rectangle 4"/>
          <p:cNvSpPr>
            <a:spLocks noGrp="1" noChangeArrowheads="1"/>
          </p:cNvSpPr>
          <p:nvPr>
            <p:ph type="dt" sz="half" idx="10"/>
          </p:nvPr>
        </p:nvSpPr>
        <p:spPr/>
        <p:txBody>
          <a:bodyPr/>
          <a:lstStyle>
            <a:lvl1pPr>
              <a:defRPr smtClean="0"/>
            </a:lvl1pPr>
          </a:lstStyle>
          <a:p>
            <a:fld id="{B4C71EC6-210F-42DE-9C53-41977AD35B3D}" type="datetimeFigureOut">
              <a:rPr lang="ru-RU" smtClean="0"/>
              <a:t>22.01.2014</a:t>
            </a:fld>
            <a:endParaRPr lang="ru-RU"/>
          </a:p>
        </p:txBody>
      </p:sp>
      <p:sp>
        <p:nvSpPr>
          <p:cNvPr id="5" name="Rectangle 5"/>
          <p:cNvSpPr>
            <a:spLocks noGrp="1" noChangeArrowheads="1"/>
          </p:cNvSpPr>
          <p:nvPr>
            <p:ph type="ftr" sz="quarter" idx="11"/>
          </p:nvPr>
        </p:nvSpPr>
        <p:spPr/>
        <p:txBody>
          <a:bodyPr/>
          <a:lstStyle>
            <a:lvl1pPr>
              <a:defRPr smtClean="0"/>
            </a:lvl1pPr>
          </a:lstStyle>
          <a:p>
            <a:endParaRPr lang="ru-RU"/>
          </a:p>
        </p:txBody>
      </p:sp>
      <p:sp>
        <p:nvSpPr>
          <p:cNvPr id="6" name="Rectangle 6"/>
          <p:cNvSpPr>
            <a:spLocks noGrp="1" noChangeArrowheads="1"/>
          </p:cNvSpPr>
          <p:nvPr>
            <p:ph type="sldNum" sz="quarter" idx="12"/>
          </p:nvPr>
        </p:nvSpPr>
        <p:spPr/>
        <p:txBody>
          <a:bodyPr/>
          <a:lstStyle>
            <a:lvl1pPr>
              <a:defRPr smtClean="0"/>
            </a:lvl1pPr>
          </a:lstStyle>
          <a:p>
            <a:fld id="{B19B0651-EE4F-4900-A07F-96A6BFA9D0F0}" type="slidenum">
              <a:rPr lang="ru-RU" smtClean="0"/>
              <a:t>‹#›</a:t>
            </a:fld>
            <a:endParaRPr lang="ru-RU"/>
          </a:p>
        </p:txBody>
      </p:sp>
    </p:spTree>
    <p:extLst>
      <p:ext uri="{BB962C8B-B14F-4D97-AF65-F5344CB8AC3E}">
        <p14:creationId xmlns:p14="http://schemas.microsoft.com/office/powerpoint/2010/main" val="1790373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fld id="{B4C71EC6-210F-42DE-9C53-41977AD35B3D}" type="datetimeFigureOut">
              <a:rPr lang="ru-RU" smtClean="0"/>
              <a:t>22.01.2014</a:t>
            </a:fld>
            <a:endParaRPr lang="ru-RU"/>
          </a:p>
        </p:txBody>
      </p:sp>
      <p:sp>
        <p:nvSpPr>
          <p:cNvPr id="5" name="Rectangle 5"/>
          <p:cNvSpPr>
            <a:spLocks noGrp="1" noChangeArrowheads="1"/>
          </p:cNvSpPr>
          <p:nvPr>
            <p:ph type="ftr" sz="quarter" idx="11"/>
          </p:nvPr>
        </p:nvSpPr>
        <p:spPr>
          <a:ln/>
        </p:spPr>
        <p:txBody>
          <a:bodyPr/>
          <a:lstStyle>
            <a:lvl1pPr>
              <a:defRPr/>
            </a:lvl1pPr>
          </a:lstStyle>
          <a:p>
            <a:endParaRPr lang="ru-RU"/>
          </a:p>
        </p:txBody>
      </p:sp>
      <p:sp>
        <p:nvSpPr>
          <p:cNvPr id="6" name="Rectangle 6"/>
          <p:cNvSpPr>
            <a:spLocks noGrp="1" noChangeArrowheads="1"/>
          </p:cNvSpPr>
          <p:nvPr>
            <p:ph type="sldNum" sz="quarter" idx="12"/>
          </p:nvPr>
        </p:nvSpPr>
        <p:spPr>
          <a:ln/>
        </p:spPr>
        <p:txBody>
          <a:bodyPr/>
          <a:lstStyle>
            <a:lvl1pPr>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37579475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fld id="{B4C71EC6-210F-42DE-9C53-41977AD35B3D}" type="datetimeFigureOut">
              <a:rPr lang="ru-RU" smtClean="0"/>
              <a:t>22.01.2014</a:t>
            </a:fld>
            <a:endParaRPr lang="ru-RU"/>
          </a:p>
        </p:txBody>
      </p:sp>
      <p:sp>
        <p:nvSpPr>
          <p:cNvPr id="5" name="Rectangle 5"/>
          <p:cNvSpPr>
            <a:spLocks noGrp="1" noChangeArrowheads="1"/>
          </p:cNvSpPr>
          <p:nvPr>
            <p:ph type="ftr" sz="quarter" idx="11"/>
          </p:nvPr>
        </p:nvSpPr>
        <p:spPr>
          <a:ln/>
        </p:spPr>
        <p:txBody>
          <a:bodyPr/>
          <a:lstStyle>
            <a:lvl1pPr>
              <a:defRPr/>
            </a:lvl1pPr>
          </a:lstStyle>
          <a:p>
            <a:endParaRPr lang="ru-RU"/>
          </a:p>
        </p:txBody>
      </p:sp>
      <p:sp>
        <p:nvSpPr>
          <p:cNvPr id="6" name="Rectangle 6"/>
          <p:cNvSpPr>
            <a:spLocks noGrp="1" noChangeArrowheads="1"/>
          </p:cNvSpPr>
          <p:nvPr>
            <p:ph type="sldNum" sz="quarter" idx="12"/>
          </p:nvPr>
        </p:nvSpPr>
        <p:spPr>
          <a:ln/>
        </p:spPr>
        <p:txBody>
          <a:bodyPr/>
          <a:lstStyle>
            <a:lvl1pPr>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22455088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fld id="{B4C71EC6-210F-42DE-9C53-41977AD35B3D}" type="datetimeFigureOut">
              <a:rPr lang="ru-RU" smtClean="0"/>
              <a:t>22.01.2014</a:t>
            </a:fld>
            <a:endParaRPr lang="ru-RU"/>
          </a:p>
        </p:txBody>
      </p:sp>
      <p:sp>
        <p:nvSpPr>
          <p:cNvPr id="6" name="Rectangle 5"/>
          <p:cNvSpPr>
            <a:spLocks noGrp="1" noChangeArrowheads="1"/>
          </p:cNvSpPr>
          <p:nvPr>
            <p:ph type="ftr" sz="quarter" idx="11"/>
          </p:nvPr>
        </p:nvSpPr>
        <p:spPr>
          <a:ln/>
        </p:spPr>
        <p:txBody>
          <a:bodyPr/>
          <a:lstStyle>
            <a:lvl1pPr>
              <a:defRPr/>
            </a:lvl1pPr>
          </a:lstStyle>
          <a:p>
            <a:endParaRPr lang="ru-RU"/>
          </a:p>
        </p:txBody>
      </p:sp>
      <p:sp>
        <p:nvSpPr>
          <p:cNvPr id="7" name="Rectangle 6"/>
          <p:cNvSpPr>
            <a:spLocks noGrp="1" noChangeArrowheads="1"/>
          </p:cNvSpPr>
          <p:nvPr>
            <p:ph type="sldNum" sz="quarter" idx="12"/>
          </p:nvPr>
        </p:nvSpPr>
        <p:spPr>
          <a:ln/>
        </p:spPr>
        <p:txBody>
          <a:bodyPr/>
          <a:lstStyle>
            <a:lvl1pPr>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387992724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fld id="{B4C71EC6-210F-42DE-9C53-41977AD35B3D}" type="datetimeFigureOut">
              <a:rPr lang="ru-RU" smtClean="0"/>
              <a:t>22.01.2014</a:t>
            </a:fld>
            <a:endParaRPr lang="ru-RU"/>
          </a:p>
        </p:txBody>
      </p:sp>
      <p:sp>
        <p:nvSpPr>
          <p:cNvPr id="8" name="Rectangle 5"/>
          <p:cNvSpPr>
            <a:spLocks noGrp="1" noChangeArrowheads="1"/>
          </p:cNvSpPr>
          <p:nvPr>
            <p:ph type="ftr" sz="quarter" idx="11"/>
          </p:nvPr>
        </p:nvSpPr>
        <p:spPr>
          <a:ln/>
        </p:spPr>
        <p:txBody>
          <a:bodyPr/>
          <a:lstStyle>
            <a:lvl1pPr>
              <a:defRPr/>
            </a:lvl1pPr>
          </a:lstStyle>
          <a:p>
            <a:endParaRPr lang="ru-RU"/>
          </a:p>
        </p:txBody>
      </p:sp>
      <p:sp>
        <p:nvSpPr>
          <p:cNvPr id="9" name="Rectangle 6"/>
          <p:cNvSpPr>
            <a:spLocks noGrp="1" noChangeArrowheads="1"/>
          </p:cNvSpPr>
          <p:nvPr>
            <p:ph type="sldNum" sz="quarter" idx="12"/>
          </p:nvPr>
        </p:nvSpPr>
        <p:spPr>
          <a:ln/>
        </p:spPr>
        <p:txBody>
          <a:bodyPr/>
          <a:lstStyle>
            <a:lvl1pPr>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16998253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fld id="{B4C71EC6-210F-42DE-9C53-41977AD35B3D}" type="datetimeFigureOut">
              <a:rPr lang="ru-RU" smtClean="0"/>
              <a:t>22.01.2014</a:t>
            </a:fld>
            <a:endParaRPr lang="ru-RU"/>
          </a:p>
        </p:txBody>
      </p:sp>
      <p:sp>
        <p:nvSpPr>
          <p:cNvPr id="4" name="Rectangle 5"/>
          <p:cNvSpPr>
            <a:spLocks noGrp="1" noChangeArrowheads="1"/>
          </p:cNvSpPr>
          <p:nvPr>
            <p:ph type="ftr" sz="quarter" idx="11"/>
          </p:nvPr>
        </p:nvSpPr>
        <p:spPr>
          <a:ln/>
        </p:spPr>
        <p:txBody>
          <a:bodyPr/>
          <a:lstStyle>
            <a:lvl1pPr>
              <a:defRPr/>
            </a:lvl1pPr>
          </a:lstStyle>
          <a:p>
            <a:endParaRPr lang="ru-RU"/>
          </a:p>
        </p:txBody>
      </p:sp>
      <p:sp>
        <p:nvSpPr>
          <p:cNvPr id="5" name="Rectangle 6"/>
          <p:cNvSpPr>
            <a:spLocks noGrp="1" noChangeArrowheads="1"/>
          </p:cNvSpPr>
          <p:nvPr>
            <p:ph type="sldNum" sz="quarter" idx="12"/>
          </p:nvPr>
        </p:nvSpPr>
        <p:spPr>
          <a:ln/>
        </p:spPr>
        <p:txBody>
          <a:bodyPr/>
          <a:lstStyle>
            <a:lvl1pPr>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31017261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B4C71EC6-210F-42DE-9C53-41977AD35B3D}" type="datetimeFigureOut">
              <a:rPr lang="ru-RU" smtClean="0"/>
              <a:t>22.01.2014</a:t>
            </a:fld>
            <a:endParaRPr lang="ru-RU"/>
          </a:p>
        </p:txBody>
      </p:sp>
      <p:sp>
        <p:nvSpPr>
          <p:cNvPr id="3" name="Rectangle 5"/>
          <p:cNvSpPr>
            <a:spLocks noGrp="1" noChangeArrowheads="1"/>
          </p:cNvSpPr>
          <p:nvPr>
            <p:ph type="ftr" sz="quarter" idx="11"/>
          </p:nvPr>
        </p:nvSpPr>
        <p:spPr>
          <a:ln/>
        </p:spPr>
        <p:txBody>
          <a:bodyPr/>
          <a:lstStyle>
            <a:lvl1pPr>
              <a:defRPr/>
            </a:lvl1pPr>
          </a:lstStyle>
          <a:p>
            <a:endParaRPr lang="ru-RU"/>
          </a:p>
        </p:txBody>
      </p:sp>
      <p:sp>
        <p:nvSpPr>
          <p:cNvPr id="4" name="Rectangle 6"/>
          <p:cNvSpPr>
            <a:spLocks noGrp="1" noChangeArrowheads="1"/>
          </p:cNvSpPr>
          <p:nvPr>
            <p:ph type="sldNum" sz="quarter" idx="12"/>
          </p:nvPr>
        </p:nvSpPr>
        <p:spPr>
          <a:ln/>
        </p:spPr>
        <p:txBody>
          <a:bodyPr/>
          <a:lstStyle>
            <a:lvl1pPr>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40482927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fld id="{B4C71EC6-210F-42DE-9C53-41977AD35B3D}" type="datetimeFigureOut">
              <a:rPr lang="ru-RU" smtClean="0"/>
              <a:t>22.01.2014</a:t>
            </a:fld>
            <a:endParaRPr lang="ru-RU"/>
          </a:p>
        </p:txBody>
      </p:sp>
      <p:sp>
        <p:nvSpPr>
          <p:cNvPr id="5" name="Rectangle 5"/>
          <p:cNvSpPr>
            <a:spLocks noGrp="1" noChangeArrowheads="1"/>
          </p:cNvSpPr>
          <p:nvPr>
            <p:ph type="ftr" sz="quarter" idx="11"/>
          </p:nvPr>
        </p:nvSpPr>
        <p:spPr>
          <a:ln/>
        </p:spPr>
        <p:txBody>
          <a:bodyPr/>
          <a:lstStyle>
            <a:lvl1pPr>
              <a:defRPr/>
            </a:lvl1pPr>
          </a:lstStyle>
          <a:p>
            <a:endParaRPr lang="ru-RU"/>
          </a:p>
        </p:txBody>
      </p:sp>
      <p:sp>
        <p:nvSpPr>
          <p:cNvPr id="6" name="Rectangle 6"/>
          <p:cNvSpPr>
            <a:spLocks noGrp="1" noChangeArrowheads="1"/>
          </p:cNvSpPr>
          <p:nvPr>
            <p:ph type="sldNum" sz="quarter" idx="12"/>
          </p:nvPr>
        </p:nvSpPr>
        <p:spPr>
          <a:ln/>
        </p:spPr>
        <p:txBody>
          <a:bodyPr/>
          <a:lstStyle>
            <a:lvl1pPr>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388564014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fld id="{B4C71EC6-210F-42DE-9C53-41977AD35B3D}" type="datetimeFigureOut">
              <a:rPr lang="ru-RU" smtClean="0"/>
              <a:t>22.01.2014</a:t>
            </a:fld>
            <a:endParaRPr lang="ru-RU"/>
          </a:p>
        </p:txBody>
      </p:sp>
      <p:sp>
        <p:nvSpPr>
          <p:cNvPr id="6" name="Rectangle 5"/>
          <p:cNvSpPr>
            <a:spLocks noGrp="1" noChangeArrowheads="1"/>
          </p:cNvSpPr>
          <p:nvPr>
            <p:ph type="ftr" sz="quarter" idx="11"/>
          </p:nvPr>
        </p:nvSpPr>
        <p:spPr>
          <a:ln/>
        </p:spPr>
        <p:txBody>
          <a:bodyPr/>
          <a:lstStyle>
            <a:lvl1pPr>
              <a:defRPr/>
            </a:lvl1pPr>
          </a:lstStyle>
          <a:p>
            <a:endParaRPr lang="ru-RU"/>
          </a:p>
        </p:txBody>
      </p:sp>
      <p:sp>
        <p:nvSpPr>
          <p:cNvPr id="7" name="Rectangle 6"/>
          <p:cNvSpPr>
            <a:spLocks noGrp="1" noChangeArrowheads="1"/>
          </p:cNvSpPr>
          <p:nvPr>
            <p:ph type="sldNum" sz="quarter" idx="12"/>
          </p:nvPr>
        </p:nvSpPr>
        <p:spPr>
          <a:ln/>
        </p:spPr>
        <p:txBody>
          <a:bodyPr/>
          <a:lstStyle>
            <a:lvl1pPr>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41731697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fld id="{B4C71EC6-210F-42DE-9C53-41977AD35B3D}" type="datetimeFigureOut">
              <a:rPr lang="ru-RU" smtClean="0"/>
              <a:t>22.01.2014</a:t>
            </a:fld>
            <a:endParaRPr lang="ru-RU"/>
          </a:p>
        </p:txBody>
      </p:sp>
      <p:sp>
        <p:nvSpPr>
          <p:cNvPr id="6" name="Rectangle 5"/>
          <p:cNvSpPr>
            <a:spLocks noGrp="1" noChangeArrowheads="1"/>
          </p:cNvSpPr>
          <p:nvPr>
            <p:ph type="ftr" sz="quarter" idx="11"/>
          </p:nvPr>
        </p:nvSpPr>
        <p:spPr>
          <a:ln/>
        </p:spPr>
        <p:txBody>
          <a:bodyPr/>
          <a:lstStyle>
            <a:lvl1pPr>
              <a:defRPr/>
            </a:lvl1pPr>
          </a:lstStyle>
          <a:p>
            <a:endParaRPr lang="ru-RU"/>
          </a:p>
        </p:txBody>
      </p:sp>
      <p:sp>
        <p:nvSpPr>
          <p:cNvPr id="7" name="Rectangle 6"/>
          <p:cNvSpPr>
            <a:spLocks noGrp="1" noChangeArrowheads="1"/>
          </p:cNvSpPr>
          <p:nvPr>
            <p:ph type="sldNum" sz="quarter" idx="12"/>
          </p:nvPr>
        </p:nvSpPr>
        <p:spPr>
          <a:ln/>
        </p:spPr>
        <p:txBody>
          <a:bodyPr/>
          <a:lstStyle>
            <a:lvl1pPr>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266727683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fld id="{B4C71EC6-210F-42DE-9C53-41977AD35B3D}" type="datetimeFigureOut">
              <a:rPr lang="ru-RU" smtClean="0"/>
              <a:t>22.01.2014</a:t>
            </a:fld>
            <a:endParaRPr lang="ru-RU"/>
          </a:p>
        </p:txBody>
      </p:sp>
      <p:sp>
        <p:nvSpPr>
          <p:cNvPr id="5" name="Rectangle 5"/>
          <p:cNvSpPr>
            <a:spLocks noGrp="1" noChangeArrowheads="1"/>
          </p:cNvSpPr>
          <p:nvPr>
            <p:ph type="ftr" sz="quarter" idx="11"/>
          </p:nvPr>
        </p:nvSpPr>
        <p:spPr>
          <a:ln/>
        </p:spPr>
        <p:txBody>
          <a:bodyPr/>
          <a:lstStyle>
            <a:lvl1pPr>
              <a:defRPr/>
            </a:lvl1pPr>
          </a:lstStyle>
          <a:p>
            <a:endParaRPr lang="ru-RU"/>
          </a:p>
        </p:txBody>
      </p:sp>
      <p:sp>
        <p:nvSpPr>
          <p:cNvPr id="6" name="Rectangle 6"/>
          <p:cNvSpPr>
            <a:spLocks noGrp="1" noChangeArrowheads="1"/>
          </p:cNvSpPr>
          <p:nvPr>
            <p:ph type="sldNum" sz="quarter" idx="12"/>
          </p:nvPr>
        </p:nvSpPr>
        <p:spPr>
          <a:ln/>
        </p:spPr>
        <p:txBody>
          <a:bodyPr/>
          <a:lstStyle>
            <a:lvl1pPr>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21435847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fld id="{B4C71EC6-210F-42DE-9C53-41977AD35B3D}" type="datetimeFigureOut">
              <a:rPr lang="ru-RU" smtClean="0"/>
              <a:t>22.01.2014</a:t>
            </a:fld>
            <a:endParaRPr lang="ru-RU"/>
          </a:p>
        </p:txBody>
      </p:sp>
      <p:sp>
        <p:nvSpPr>
          <p:cNvPr id="5" name="Rectangle 5"/>
          <p:cNvSpPr>
            <a:spLocks noGrp="1" noChangeArrowheads="1"/>
          </p:cNvSpPr>
          <p:nvPr>
            <p:ph type="ftr" sz="quarter" idx="11"/>
          </p:nvPr>
        </p:nvSpPr>
        <p:spPr>
          <a:ln/>
        </p:spPr>
        <p:txBody>
          <a:bodyPr/>
          <a:lstStyle>
            <a:lvl1pPr>
              <a:defRPr/>
            </a:lvl1pPr>
          </a:lstStyle>
          <a:p>
            <a:endParaRPr lang="ru-RU"/>
          </a:p>
        </p:txBody>
      </p:sp>
      <p:sp>
        <p:nvSpPr>
          <p:cNvPr id="6" name="Rectangle 6"/>
          <p:cNvSpPr>
            <a:spLocks noGrp="1" noChangeArrowheads="1"/>
          </p:cNvSpPr>
          <p:nvPr>
            <p:ph type="sldNum" sz="quarter" idx="12"/>
          </p:nvPr>
        </p:nvSpPr>
        <p:spPr>
          <a:ln/>
        </p:spPr>
        <p:txBody>
          <a:bodyPr/>
          <a:lstStyle>
            <a:lvl1pPr>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22432279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2693988" y="1600200"/>
            <a:ext cx="30861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932488" y="1600200"/>
            <a:ext cx="30876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fld id="{B4C71EC6-210F-42DE-9C53-41977AD35B3D}" type="datetimeFigureOut">
              <a:rPr lang="ru-RU" smtClean="0"/>
              <a:t>22.01.2014</a:t>
            </a:fld>
            <a:endParaRPr lang="ru-RU"/>
          </a:p>
        </p:txBody>
      </p:sp>
      <p:sp>
        <p:nvSpPr>
          <p:cNvPr id="6" name="Rectangle 5"/>
          <p:cNvSpPr>
            <a:spLocks noGrp="1" noChangeArrowheads="1"/>
          </p:cNvSpPr>
          <p:nvPr>
            <p:ph type="ftr" sz="quarter" idx="11"/>
          </p:nvPr>
        </p:nvSpPr>
        <p:spPr>
          <a:ln/>
        </p:spPr>
        <p:txBody>
          <a:bodyPr/>
          <a:lstStyle>
            <a:lvl1pPr>
              <a:defRPr/>
            </a:lvl1pPr>
          </a:lstStyle>
          <a:p>
            <a:endParaRPr lang="ru-RU"/>
          </a:p>
        </p:txBody>
      </p:sp>
      <p:sp>
        <p:nvSpPr>
          <p:cNvPr id="7" name="Rectangle 6"/>
          <p:cNvSpPr>
            <a:spLocks noGrp="1" noChangeArrowheads="1"/>
          </p:cNvSpPr>
          <p:nvPr>
            <p:ph type="sldNum" sz="quarter" idx="12"/>
          </p:nvPr>
        </p:nvSpPr>
        <p:spPr>
          <a:ln/>
        </p:spPr>
        <p:txBody>
          <a:bodyPr/>
          <a:lstStyle>
            <a:lvl1pPr>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4775357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fld id="{B4C71EC6-210F-42DE-9C53-41977AD35B3D}" type="datetimeFigureOut">
              <a:rPr lang="ru-RU" smtClean="0"/>
              <a:t>22.01.2014</a:t>
            </a:fld>
            <a:endParaRPr lang="ru-RU"/>
          </a:p>
        </p:txBody>
      </p:sp>
      <p:sp>
        <p:nvSpPr>
          <p:cNvPr id="8" name="Rectangle 5"/>
          <p:cNvSpPr>
            <a:spLocks noGrp="1" noChangeArrowheads="1"/>
          </p:cNvSpPr>
          <p:nvPr>
            <p:ph type="ftr" sz="quarter" idx="11"/>
          </p:nvPr>
        </p:nvSpPr>
        <p:spPr>
          <a:ln/>
        </p:spPr>
        <p:txBody>
          <a:bodyPr/>
          <a:lstStyle>
            <a:lvl1pPr>
              <a:defRPr/>
            </a:lvl1pPr>
          </a:lstStyle>
          <a:p>
            <a:endParaRPr lang="ru-RU"/>
          </a:p>
        </p:txBody>
      </p:sp>
      <p:sp>
        <p:nvSpPr>
          <p:cNvPr id="9" name="Rectangle 6"/>
          <p:cNvSpPr>
            <a:spLocks noGrp="1" noChangeArrowheads="1"/>
          </p:cNvSpPr>
          <p:nvPr>
            <p:ph type="sldNum" sz="quarter" idx="12"/>
          </p:nvPr>
        </p:nvSpPr>
        <p:spPr>
          <a:ln/>
        </p:spPr>
        <p:txBody>
          <a:bodyPr/>
          <a:lstStyle>
            <a:lvl1pPr>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1767073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fld id="{B4C71EC6-210F-42DE-9C53-41977AD35B3D}" type="datetimeFigureOut">
              <a:rPr lang="ru-RU" smtClean="0"/>
              <a:t>22.01.2014</a:t>
            </a:fld>
            <a:endParaRPr lang="ru-RU"/>
          </a:p>
        </p:txBody>
      </p:sp>
      <p:sp>
        <p:nvSpPr>
          <p:cNvPr id="4" name="Rectangle 5"/>
          <p:cNvSpPr>
            <a:spLocks noGrp="1" noChangeArrowheads="1"/>
          </p:cNvSpPr>
          <p:nvPr>
            <p:ph type="ftr" sz="quarter" idx="11"/>
          </p:nvPr>
        </p:nvSpPr>
        <p:spPr>
          <a:ln/>
        </p:spPr>
        <p:txBody>
          <a:bodyPr/>
          <a:lstStyle>
            <a:lvl1pPr>
              <a:defRPr/>
            </a:lvl1pPr>
          </a:lstStyle>
          <a:p>
            <a:endParaRPr lang="ru-RU"/>
          </a:p>
        </p:txBody>
      </p:sp>
      <p:sp>
        <p:nvSpPr>
          <p:cNvPr id="5" name="Rectangle 6"/>
          <p:cNvSpPr>
            <a:spLocks noGrp="1" noChangeArrowheads="1"/>
          </p:cNvSpPr>
          <p:nvPr>
            <p:ph type="sldNum" sz="quarter" idx="12"/>
          </p:nvPr>
        </p:nvSpPr>
        <p:spPr>
          <a:ln/>
        </p:spPr>
        <p:txBody>
          <a:bodyPr/>
          <a:lstStyle>
            <a:lvl1pPr>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32240744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B4C71EC6-210F-42DE-9C53-41977AD35B3D}" type="datetimeFigureOut">
              <a:rPr lang="ru-RU" smtClean="0"/>
              <a:t>22.01.2014</a:t>
            </a:fld>
            <a:endParaRPr lang="ru-RU"/>
          </a:p>
        </p:txBody>
      </p:sp>
      <p:sp>
        <p:nvSpPr>
          <p:cNvPr id="3" name="Rectangle 5"/>
          <p:cNvSpPr>
            <a:spLocks noGrp="1" noChangeArrowheads="1"/>
          </p:cNvSpPr>
          <p:nvPr>
            <p:ph type="ftr" sz="quarter" idx="11"/>
          </p:nvPr>
        </p:nvSpPr>
        <p:spPr>
          <a:ln/>
        </p:spPr>
        <p:txBody>
          <a:bodyPr/>
          <a:lstStyle>
            <a:lvl1pPr>
              <a:defRPr/>
            </a:lvl1pPr>
          </a:lstStyle>
          <a:p>
            <a:endParaRPr lang="ru-RU"/>
          </a:p>
        </p:txBody>
      </p:sp>
      <p:sp>
        <p:nvSpPr>
          <p:cNvPr id="4" name="Rectangle 6"/>
          <p:cNvSpPr>
            <a:spLocks noGrp="1" noChangeArrowheads="1"/>
          </p:cNvSpPr>
          <p:nvPr>
            <p:ph type="sldNum" sz="quarter" idx="12"/>
          </p:nvPr>
        </p:nvSpPr>
        <p:spPr>
          <a:ln/>
        </p:spPr>
        <p:txBody>
          <a:bodyPr/>
          <a:lstStyle>
            <a:lvl1pPr>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5922879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fld id="{B4C71EC6-210F-42DE-9C53-41977AD35B3D}" type="datetimeFigureOut">
              <a:rPr lang="ru-RU" smtClean="0"/>
              <a:t>22.01.2014</a:t>
            </a:fld>
            <a:endParaRPr lang="ru-RU"/>
          </a:p>
        </p:txBody>
      </p:sp>
      <p:sp>
        <p:nvSpPr>
          <p:cNvPr id="6" name="Rectangle 5"/>
          <p:cNvSpPr>
            <a:spLocks noGrp="1" noChangeArrowheads="1"/>
          </p:cNvSpPr>
          <p:nvPr>
            <p:ph type="ftr" sz="quarter" idx="11"/>
          </p:nvPr>
        </p:nvSpPr>
        <p:spPr>
          <a:ln/>
        </p:spPr>
        <p:txBody>
          <a:bodyPr/>
          <a:lstStyle>
            <a:lvl1pPr>
              <a:defRPr/>
            </a:lvl1pPr>
          </a:lstStyle>
          <a:p>
            <a:endParaRPr lang="ru-RU"/>
          </a:p>
        </p:txBody>
      </p:sp>
      <p:sp>
        <p:nvSpPr>
          <p:cNvPr id="7" name="Rectangle 6"/>
          <p:cNvSpPr>
            <a:spLocks noGrp="1" noChangeArrowheads="1"/>
          </p:cNvSpPr>
          <p:nvPr>
            <p:ph type="sldNum" sz="quarter" idx="12"/>
          </p:nvPr>
        </p:nvSpPr>
        <p:spPr>
          <a:ln/>
        </p:spPr>
        <p:txBody>
          <a:bodyPr/>
          <a:lstStyle>
            <a:lvl1pPr>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30440682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fld id="{B4C71EC6-210F-42DE-9C53-41977AD35B3D}" type="datetimeFigureOut">
              <a:rPr lang="ru-RU" smtClean="0"/>
              <a:t>22.01.2014</a:t>
            </a:fld>
            <a:endParaRPr lang="ru-RU"/>
          </a:p>
        </p:txBody>
      </p:sp>
      <p:sp>
        <p:nvSpPr>
          <p:cNvPr id="6" name="Rectangle 5"/>
          <p:cNvSpPr>
            <a:spLocks noGrp="1" noChangeArrowheads="1"/>
          </p:cNvSpPr>
          <p:nvPr>
            <p:ph type="ftr" sz="quarter" idx="11"/>
          </p:nvPr>
        </p:nvSpPr>
        <p:spPr>
          <a:ln/>
        </p:spPr>
        <p:txBody>
          <a:bodyPr/>
          <a:lstStyle>
            <a:lvl1pPr>
              <a:defRPr/>
            </a:lvl1pPr>
          </a:lstStyle>
          <a:p>
            <a:endParaRPr lang="ru-RU"/>
          </a:p>
        </p:txBody>
      </p:sp>
      <p:sp>
        <p:nvSpPr>
          <p:cNvPr id="7" name="Rectangle 6"/>
          <p:cNvSpPr>
            <a:spLocks noGrp="1" noChangeArrowheads="1"/>
          </p:cNvSpPr>
          <p:nvPr>
            <p:ph type="sldNum" sz="quarter" idx="12"/>
          </p:nvPr>
        </p:nvSpPr>
        <p:spPr>
          <a:ln/>
        </p:spPr>
        <p:txBody>
          <a:bodyPr/>
          <a:lstStyle>
            <a:lvl1pPr>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25209820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3.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13"/>
            </p:custDataLst>
          </p:nvPr>
        </p:nvSpPr>
        <p:spPr bwMode="auto">
          <a:xfrm>
            <a:off x="2703513" y="274638"/>
            <a:ext cx="631666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ru-RU" smtClean="0"/>
              <a:t>Образец заголовка</a:t>
            </a:r>
            <a:endParaRPr lang="en-US" smtClean="0"/>
          </a:p>
        </p:txBody>
      </p:sp>
      <p:sp>
        <p:nvSpPr>
          <p:cNvPr id="1027" name="Rectangle 3"/>
          <p:cNvSpPr>
            <a:spLocks noGrp="1" noChangeArrowheads="1"/>
          </p:cNvSpPr>
          <p:nvPr>
            <p:ph type="body" idx="1"/>
            <p:custDataLst>
              <p:tags r:id="rId14"/>
            </p:custDataLst>
          </p:nvPr>
        </p:nvSpPr>
        <p:spPr bwMode="auto">
          <a:xfrm>
            <a:off x="2693988" y="1600200"/>
            <a:ext cx="6326187"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B4C71EC6-210F-42DE-9C53-41977AD35B3D}" type="datetimeFigureOut">
              <a:rPr lang="ru-RU" smtClean="0"/>
              <a:t>22.01.2014</a:t>
            </a:fld>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B19B0651-EE4F-4900-A07F-96A6BFA9D0F0}" type="slidenum">
              <a:rPr lang="ru-RU" smtClean="0"/>
              <a:t>‹#›</a:t>
            </a:fld>
            <a:endParaRPr lang="ru-RU"/>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cs typeface="Arial" charset="0"/>
        </a:defRPr>
      </a:lvl2pPr>
      <a:lvl3pPr algn="l" rtl="0" eaLnBrk="1" fontAlgn="base" hangingPunct="1">
        <a:spcBef>
          <a:spcPct val="0"/>
        </a:spcBef>
        <a:spcAft>
          <a:spcPct val="0"/>
        </a:spcAft>
        <a:buClr>
          <a:schemeClr val="tx1"/>
        </a:buClr>
        <a:defRPr sz="3200">
          <a:solidFill>
            <a:schemeClr val="tx1"/>
          </a:solidFill>
          <a:latin typeface="Arial" charset="0"/>
          <a:cs typeface="Arial" charset="0"/>
        </a:defRPr>
      </a:lvl3pPr>
      <a:lvl4pPr algn="l" rtl="0" eaLnBrk="1" fontAlgn="base" hangingPunct="1">
        <a:spcBef>
          <a:spcPct val="0"/>
        </a:spcBef>
        <a:spcAft>
          <a:spcPct val="0"/>
        </a:spcAft>
        <a:buClr>
          <a:schemeClr val="tx1"/>
        </a:buClr>
        <a:defRPr sz="3200">
          <a:solidFill>
            <a:schemeClr val="tx1"/>
          </a:solidFill>
          <a:latin typeface="Arial" charset="0"/>
          <a:cs typeface="Arial" charset="0"/>
        </a:defRPr>
      </a:lvl4pPr>
      <a:lvl5pPr algn="l" rtl="0" eaLnBrk="1" fontAlgn="base" hangingPunct="1">
        <a:spcBef>
          <a:spcPct val="0"/>
        </a:spcBef>
        <a:spcAft>
          <a:spcPct val="0"/>
        </a:spcAft>
        <a:buClr>
          <a:schemeClr val="tx1"/>
        </a:buClr>
        <a:defRPr sz="3200">
          <a:solidFill>
            <a:schemeClr val="tx1"/>
          </a:solidFill>
          <a:latin typeface="Arial" charset="0"/>
          <a:cs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cs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cs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cs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cs typeface="Arial" charset="0"/>
        </a:defRPr>
      </a:lvl9pPr>
    </p:titleStyle>
    <p:body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cs typeface="+mn-cs"/>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cs typeface="+mn-cs"/>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cs typeface="+mn-cs"/>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cs typeface="+mn-cs"/>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cs typeface="+mn-cs"/>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cs typeface="+mn-cs"/>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cs typeface="+mn-cs"/>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136525" y="136525"/>
            <a:ext cx="8866188" cy="6581775"/>
          </a:xfrm>
          <a:prstGeom prst="rect">
            <a:avLst/>
          </a:prstGeom>
          <a:solidFill>
            <a:schemeClr val="bg1">
              <a:alpha val="50000"/>
            </a:schemeClr>
          </a:solidFill>
          <a:ln w="9525">
            <a:noFill/>
            <a:miter lim="800000"/>
            <a:headEnd/>
            <a:tailEnd/>
          </a:ln>
          <a:effectLst/>
        </p:spPr>
        <p:txBody>
          <a:bodyPr wrap="none" anchor="ctr"/>
          <a:lstStyle/>
          <a:p>
            <a:pPr>
              <a:defRPr/>
            </a:pPr>
            <a:endParaRPr lang="ru-RU"/>
          </a:p>
        </p:txBody>
      </p:sp>
      <p:sp>
        <p:nvSpPr>
          <p:cNvPr id="2051" name="Rectangle 3"/>
          <p:cNvSpPr>
            <a:spLocks noGrp="1" noChangeArrowheads="1"/>
          </p:cNvSpPr>
          <p:nvPr>
            <p:ph type="title"/>
            <p:custDataLst>
              <p:tags r:id="rId13"/>
            </p:custDataLst>
          </p:nvPr>
        </p:nvSpPr>
        <p:spPr bwMode="auto">
          <a:xfrm>
            <a:off x="455613" y="274638"/>
            <a:ext cx="82264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ru-RU" smtClean="0"/>
              <a:t>Образец заголовка</a:t>
            </a:r>
            <a:endParaRPr lang="en-US" smtClean="0"/>
          </a:p>
        </p:txBody>
      </p:sp>
      <p:sp>
        <p:nvSpPr>
          <p:cNvPr id="2052" name="Rectangle 4"/>
          <p:cNvSpPr>
            <a:spLocks noGrp="1" noChangeArrowheads="1"/>
          </p:cNvSpPr>
          <p:nvPr>
            <p:ph type="body" idx="1"/>
            <p:custDataLst>
              <p:tags r:id="rId14"/>
            </p:custDataLst>
          </p:nvPr>
        </p:nvSpPr>
        <p:spPr bwMode="auto">
          <a:xfrm>
            <a:off x="455613" y="1600200"/>
            <a:ext cx="822642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28677" name="Rectangle 5"/>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28678" name="Rectangle 6"/>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28679" name="Rectangle 7"/>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F6691DC3-20A8-4D91-8D61-71151B5F4E76}"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p:titleStyle>
    <p:body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fld id="{B4C71EC6-210F-42DE-9C53-41977AD35B3D}" type="datetimeFigureOut">
              <a:rPr lang="ru-RU" smtClean="0"/>
              <a:t>22.01.2014</a:t>
            </a:fld>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fontAlgn="base" hangingPunct="1">
        <a:spcBef>
          <a:spcPct val="0"/>
        </a:spcBef>
        <a:spcAft>
          <a:spcPct val="0"/>
        </a:spcAft>
        <a:defRPr sz="4400">
          <a:solidFill>
            <a:schemeClr val="tx2"/>
          </a:solidFill>
          <a:latin typeface="+mj-lt"/>
          <a:ea typeface="+mj-ea"/>
          <a:cs typeface="+mj-cs"/>
        </a:defRPr>
      </a:lvl1pPr>
      <a:lvl2pPr algn="l" rtl="0" eaLnBrk="1" fontAlgn="base" hangingPunct="1">
        <a:spcBef>
          <a:spcPct val="0"/>
        </a:spcBef>
        <a:spcAft>
          <a:spcPct val="0"/>
        </a:spcAft>
        <a:defRPr sz="4400">
          <a:solidFill>
            <a:schemeClr val="tx2"/>
          </a:solidFill>
          <a:latin typeface="Arial" charset="0"/>
        </a:defRPr>
      </a:lvl2pPr>
      <a:lvl3pPr algn="l" rtl="0" eaLnBrk="1" fontAlgn="base" hangingPunct="1">
        <a:spcBef>
          <a:spcPct val="0"/>
        </a:spcBef>
        <a:spcAft>
          <a:spcPct val="0"/>
        </a:spcAft>
        <a:defRPr sz="4400">
          <a:solidFill>
            <a:schemeClr val="tx2"/>
          </a:solidFill>
          <a:latin typeface="Arial" charset="0"/>
        </a:defRPr>
      </a:lvl3pPr>
      <a:lvl4pPr algn="l" rtl="0" eaLnBrk="1" fontAlgn="base" hangingPunct="1">
        <a:spcBef>
          <a:spcPct val="0"/>
        </a:spcBef>
        <a:spcAft>
          <a:spcPct val="0"/>
        </a:spcAft>
        <a:defRPr sz="4400">
          <a:solidFill>
            <a:schemeClr val="tx2"/>
          </a:solidFill>
          <a:latin typeface="Arial" charset="0"/>
        </a:defRPr>
      </a:lvl4pPr>
      <a:lvl5pPr algn="l" rtl="0" eaLnBrk="1" fontAlgn="base" hangingPunct="1">
        <a:spcBef>
          <a:spcPct val="0"/>
        </a:spcBef>
        <a:spcAft>
          <a:spcPct val="0"/>
        </a:spcAft>
        <a:defRPr sz="4400">
          <a:solidFill>
            <a:schemeClr val="tx2"/>
          </a:solidFill>
          <a:latin typeface="Arial" charset="0"/>
        </a:defRPr>
      </a:lvl5pPr>
      <a:lvl6pPr marL="457200" algn="l" rtl="0" eaLnBrk="1" fontAlgn="base" hangingPunct="1">
        <a:spcBef>
          <a:spcPct val="0"/>
        </a:spcBef>
        <a:spcAft>
          <a:spcPct val="0"/>
        </a:spcAft>
        <a:defRPr sz="4400">
          <a:solidFill>
            <a:schemeClr val="tx2"/>
          </a:solidFill>
          <a:latin typeface="Arial" charset="0"/>
        </a:defRPr>
      </a:lvl6pPr>
      <a:lvl7pPr marL="914400" algn="l" rtl="0" eaLnBrk="1" fontAlgn="base" hangingPunct="1">
        <a:spcBef>
          <a:spcPct val="0"/>
        </a:spcBef>
        <a:spcAft>
          <a:spcPct val="0"/>
        </a:spcAft>
        <a:defRPr sz="4400">
          <a:solidFill>
            <a:schemeClr val="tx2"/>
          </a:solidFill>
          <a:latin typeface="Arial" charset="0"/>
        </a:defRPr>
      </a:lvl7pPr>
      <a:lvl8pPr marL="1371600" algn="l" rtl="0" eaLnBrk="1" fontAlgn="base" hangingPunct="1">
        <a:spcBef>
          <a:spcPct val="0"/>
        </a:spcBef>
        <a:spcAft>
          <a:spcPct val="0"/>
        </a:spcAft>
        <a:defRPr sz="4400">
          <a:solidFill>
            <a:schemeClr val="tx2"/>
          </a:solidFill>
          <a:latin typeface="Arial" charset="0"/>
        </a:defRPr>
      </a:lvl8pPr>
      <a:lvl9pPr marL="1828800" algn="l"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ozonit.ru/elr/voronika_chernaja_shiksha.php" TargetMode="Externa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ozonit.ru/elr/prostrel_raskrytyj.php" TargetMode="External"/><Relationship Id="rId1" Type="http://schemas.openxmlformats.org/officeDocument/2006/relationships/slideLayout" Target="../slideLayouts/slideLayout26.xml"/><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5.jpg"/><Relationship Id="rId1" Type="http://schemas.openxmlformats.org/officeDocument/2006/relationships/slideLayout" Target="../slideLayouts/slideLayout24.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hyperlink" Target="http://givotnie.com/dikie-givotnie/orel-mogilnik/" TargetMode="External"/><Relationship Id="rId2" Type="http://schemas.openxmlformats.org/officeDocument/2006/relationships/hyperlink" Target="http://zaribkoy.narod.ru/radbook.html" TargetMode="External"/><Relationship Id="rId1" Type="http://schemas.openxmlformats.org/officeDocument/2006/relationships/slideLayout" Target="../slideLayouts/slideLayout24.xml"/><Relationship Id="rId5" Type="http://schemas.openxmlformats.org/officeDocument/2006/relationships/hyperlink" Target="http://www.jelizze.com/givotnie-krasnoi-knigi.html" TargetMode="External"/><Relationship Id="rId4" Type="http://schemas.openxmlformats.org/officeDocument/2006/relationships/hyperlink" Target="http://live.1001chudo.ru/redbook.html"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8.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7504" y="1124744"/>
            <a:ext cx="8928992" cy="2592288"/>
          </a:xfrm>
        </p:spPr>
        <p:txBody>
          <a:bodyPr/>
          <a:lstStyle/>
          <a:p>
            <a:r>
              <a:rPr lang="ru-RU" sz="3200" dirty="0" smtClean="0">
                <a:solidFill>
                  <a:srgbClr val="FF0000"/>
                </a:solidFill>
                <a:effectLst>
                  <a:outerShdw blurRad="38100" dist="38100" dir="2700000" algn="tl">
                    <a:srgbClr val="000000">
                      <a:alpha val="43137"/>
                    </a:srgbClr>
                  </a:outerShdw>
                </a:effectLst>
              </a:rPr>
              <a:t>Исследовательская работа на тему:</a:t>
            </a:r>
            <a:r>
              <a:rPr lang="ru-RU" sz="6600" dirty="0" smtClean="0">
                <a:solidFill>
                  <a:srgbClr val="FF0000"/>
                </a:solidFill>
                <a:effectLst>
                  <a:outerShdw blurRad="38100" dist="38100" dir="2700000" algn="tl">
                    <a:srgbClr val="000000">
                      <a:alpha val="43137"/>
                    </a:srgbClr>
                  </a:outerShdw>
                </a:effectLst>
              </a:rPr>
              <a:t/>
            </a:r>
            <a:br>
              <a:rPr lang="ru-RU" sz="6600" dirty="0" smtClean="0">
                <a:solidFill>
                  <a:srgbClr val="FF0000"/>
                </a:solidFill>
                <a:effectLst>
                  <a:outerShdw blurRad="38100" dist="38100" dir="2700000" algn="tl">
                    <a:srgbClr val="000000">
                      <a:alpha val="43137"/>
                    </a:srgbClr>
                  </a:outerShdw>
                </a:effectLst>
              </a:rPr>
            </a:br>
            <a:r>
              <a:rPr lang="ru-RU" sz="6600" dirty="0" smtClean="0">
                <a:solidFill>
                  <a:srgbClr val="FF0000"/>
                </a:solidFill>
                <a:effectLst>
                  <a:outerShdw blurRad="38100" dist="38100" dir="2700000" algn="tl">
                    <a:srgbClr val="000000">
                      <a:alpha val="43137"/>
                    </a:srgbClr>
                  </a:outerShdw>
                </a:effectLst>
              </a:rPr>
              <a:t>Животные и растения </a:t>
            </a:r>
            <a:r>
              <a:rPr lang="ru-RU" sz="6600" dirty="0">
                <a:solidFill>
                  <a:srgbClr val="FF0000"/>
                </a:solidFill>
                <a:effectLst>
                  <a:outerShdw blurRad="38100" dist="38100" dir="2700000" algn="tl">
                    <a:srgbClr val="000000">
                      <a:alpha val="43137"/>
                    </a:srgbClr>
                  </a:outerShdw>
                </a:effectLst>
              </a:rPr>
              <a:t>К</a:t>
            </a:r>
            <a:r>
              <a:rPr lang="ru-RU" sz="6600" dirty="0" smtClean="0">
                <a:solidFill>
                  <a:srgbClr val="FF0000"/>
                </a:solidFill>
                <a:effectLst>
                  <a:outerShdw blurRad="38100" dist="38100" dir="2700000" algn="tl">
                    <a:srgbClr val="000000">
                      <a:alpha val="43137"/>
                    </a:srgbClr>
                  </a:outerShdw>
                </a:effectLst>
              </a:rPr>
              <a:t>расной </a:t>
            </a:r>
            <a:r>
              <a:rPr lang="ru-RU" sz="6600" dirty="0" smtClean="0">
                <a:solidFill>
                  <a:srgbClr val="FF0000"/>
                </a:solidFill>
                <a:effectLst>
                  <a:outerShdw blurRad="38100" dist="38100" dir="2700000" algn="tl">
                    <a:srgbClr val="000000">
                      <a:alpha val="43137"/>
                    </a:srgbClr>
                  </a:outerShdw>
                </a:effectLst>
              </a:rPr>
              <a:t>книги Тверской области.</a:t>
            </a:r>
            <a:endParaRPr lang="ru-RU" sz="6600" dirty="0">
              <a:solidFill>
                <a:srgbClr val="FF0000"/>
              </a:solidFill>
              <a:effectLst>
                <a:outerShdw blurRad="38100" dist="38100" dir="2700000" algn="tl">
                  <a:srgbClr val="000000">
                    <a:alpha val="43137"/>
                  </a:srgbClr>
                </a:outerShdw>
              </a:effectLst>
            </a:endParaRPr>
          </a:p>
        </p:txBody>
      </p:sp>
      <p:sp>
        <p:nvSpPr>
          <p:cNvPr id="3" name="Подзаголовок 2"/>
          <p:cNvSpPr>
            <a:spLocks noGrp="1"/>
          </p:cNvSpPr>
          <p:nvPr>
            <p:ph type="subTitle" idx="1"/>
          </p:nvPr>
        </p:nvSpPr>
        <p:spPr>
          <a:xfrm>
            <a:off x="395536" y="4149080"/>
            <a:ext cx="8280920" cy="2232248"/>
          </a:xfrm>
        </p:spPr>
        <p:txBody>
          <a:bodyPr/>
          <a:lstStyle/>
          <a:p>
            <a:r>
              <a:rPr lang="ru-RU" sz="2800" dirty="0" smtClean="0">
                <a:solidFill>
                  <a:srgbClr val="FFFF00"/>
                </a:solidFill>
                <a:effectLst>
                  <a:outerShdw blurRad="38100" dist="38100" dir="2700000" algn="tl">
                    <a:srgbClr val="000000">
                      <a:alpha val="43137"/>
                    </a:srgbClr>
                  </a:outerShdw>
                </a:effectLst>
              </a:rPr>
              <a:t>Работу выполнил ученик </a:t>
            </a:r>
          </a:p>
          <a:p>
            <a:r>
              <a:rPr lang="ru-RU" sz="2800" dirty="0" smtClean="0">
                <a:solidFill>
                  <a:srgbClr val="FFFF00"/>
                </a:solidFill>
                <a:effectLst>
                  <a:outerShdw blurRad="38100" dist="38100" dir="2700000" algn="tl">
                    <a:srgbClr val="000000">
                      <a:alpha val="43137"/>
                    </a:srgbClr>
                  </a:outerShdw>
                </a:effectLst>
              </a:rPr>
              <a:t>7 класса  Бойков Андрей.</a:t>
            </a:r>
          </a:p>
          <a:p>
            <a:r>
              <a:rPr lang="ru-RU" sz="2800" dirty="0" smtClean="0">
                <a:solidFill>
                  <a:srgbClr val="FFFF00"/>
                </a:solidFill>
                <a:effectLst>
                  <a:outerShdw blurRad="38100" dist="38100" dir="2700000" algn="tl">
                    <a:srgbClr val="000000">
                      <a:alpha val="43137"/>
                    </a:srgbClr>
                  </a:outerShdw>
                </a:effectLst>
              </a:rPr>
              <a:t>Руководитель: учитель географии Бойкова Майя Анатольевна.</a:t>
            </a:r>
            <a:endParaRPr lang="ru-RU" sz="2800"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733663112"/>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05232"/>
            <a:ext cx="8712968" cy="1278466"/>
          </a:xfrm>
          <a:noFill/>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48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rPr>
              <a:t>Многоножка  обыкновенная</a:t>
            </a:r>
            <a:r>
              <a:rPr lang="ru-RU"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r>
            <a:br>
              <a:rPr lang="ru-RU"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br>
            <a:endParaRPr lang="ru-RU"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Текст 3"/>
          <p:cNvSpPr>
            <a:spLocks noGrp="1"/>
          </p:cNvSpPr>
          <p:nvPr>
            <p:ph type="body" sz="half" idx="2"/>
          </p:nvPr>
        </p:nvSpPr>
        <p:spPr>
          <a:xfrm>
            <a:off x="320220" y="1797356"/>
            <a:ext cx="5331900" cy="4679645"/>
          </a:xfrm>
        </p:spPr>
        <p:txBody>
          <a:bodyPr>
            <a:noAutofit/>
          </a:bodyPr>
          <a:lstStyle/>
          <a:p>
            <a:r>
              <a:rPr lang="ru-RU" sz="2400"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М</a:t>
            </a:r>
            <a:r>
              <a:rPr lang="ru-RU" sz="2400"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ногоножка </a:t>
            </a:r>
            <a:r>
              <a:rPr lang="ru-RU" sz="2400"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обыкновенная - папоротник, образующий непосредственно под поверхностью почвы или во мху ползучее корневище до 1 см в толщину, очень сладкое на вкус. От него отходят одиночные перистые листья с выступающей снизу средней жилкой. Рядом с ней располагаются две цепочки сорусов, поначалу оранжевых, а позже становящихся бурыми. Созревание спор происходит с июня по август.</a:t>
            </a: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52120" y="1412776"/>
            <a:ext cx="3401892" cy="490054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78766869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1000"/>
                                        <p:tgtEl>
                                          <p:spTgt spid="4">
                                            <p:txEl>
                                              <p:pRg st="0" end="0"/>
                                            </p:txEl>
                                          </p:spTgt>
                                        </p:tgtEl>
                                      </p:cBhvr>
                                    </p:animEffect>
                                    <p:anim calcmode="lin" valueType="num">
                                      <p:cBhvr>
                                        <p:cTn id="13"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071546"/>
          </a:xfrm>
        </p:spPr>
        <p:txBody>
          <a:bodyPr>
            <a:normAutofit/>
          </a:bodyPr>
          <a:lstStyle/>
          <a:p>
            <a:pPr algn="ctr"/>
            <a:r>
              <a:rPr lang="ru-RU" b="0" dirty="0" smtClean="0">
                <a:solidFill>
                  <a:schemeClr val="accent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Бессмертник песчаный </a:t>
            </a:r>
            <a:endParaRPr lang="ru-RU" b="0" dirty="0">
              <a:solidFill>
                <a:schemeClr val="accent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Содержимое 2"/>
          <p:cNvSpPr>
            <a:spLocks noGrp="1"/>
          </p:cNvSpPr>
          <p:nvPr>
            <p:ph sz="half" idx="1"/>
          </p:nvPr>
        </p:nvSpPr>
        <p:spPr>
          <a:xfrm>
            <a:off x="0" y="1124744"/>
            <a:ext cx="4572000" cy="5733256"/>
          </a:xfrm>
        </p:spPr>
        <p:txBody>
          <a:bodyPr/>
          <a:lstStyle/>
          <a:p>
            <a:r>
              <a:rPr lang="ru-RU"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Это растение можно увидеть на лесных полянках, по сухим склонам, где преобладает песчаная почва. Оно имеет невысокие (30-50 см) стебли, покрытые беловойлочным густым </a:t>
            </a:r>
            <a:r>
              <a:rPr lang="ru-RU" dirty="0" err="1"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опушением</a:t>
            </a:r>
            <a:r>
              <a:rPr lang="ru-RU"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Листья у бессмертника в очертании линейные, на верхушке заостренные. </a:t>
            </a:r>
            <a:endParaRPr lang="ru-RU"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Содержимое 3"/>
          <p:cNvSpPr>
            <a:spLocks noGrp="1"/>
          </p:cNvSpPr>
          <p:nvPr>
            <p:ph sz="half" idx="2"/>
          </p:nvPr>
        </p:nvSpPr>
        <p:spPr>
          <a:xfrm>
            <a:off x="4648200" y="1071546"/>
            <a:ext cx="4038600" cy="5786454"/>
          </a:xfrm>
        </p:spPr>
        <p:txBody>
          <a:bodyPr/>
          <a:lstStyle/>
          <a:p>
            <a:endParaRPr lang="ru-RU" dirty="0"/>
          </a:p>
        </p:txBody>
      </p:sp>
      <p:pic>
        <p:nvPicPr>
          <p:cNvPr id="45058" name="Picture 2" descr="http://flos.com.pl/g/img/helichrysum_arenarium_01.jpg"/>
          <p:cNvPicPr>
            <a:picLocks noChangeAspect="1" noChangeArrowheads="1"/>
          </p:cNvPicPr>
          <p:nvPr/>
        </p:nvPicPr>
        <p:blipFill>
          <a:blip r:embed="rId2"/>
          <a:srcRect/>
          <a:stretch>
            <a:fillRect/>
          </a:stretch>
        </p:blipFill>
        <p:spPr bwMode="auto">
          <a:xfrm>
            <a:off x="4572000" y="1124744"/>
            <a:ext cx="4437796" cy="54463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5441374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000108"/>
          </a:xfrm>
        </p:spPr>
        <p:txBody>
          <a:bodyPr/>
          <a:lstStyle/>
          <a:p>
            <a:pPr algn="ctr"/>
            <a:r>
              <a:rPr lang="ru-RU" b="0" dirty="0" smtClean="0">
                <a:solidFill>
                  <a:schemeClr val="accent2">
                    <a:lumMod val="75000"/>
                  </a:schemeClr>
                </a:solidFill>
                <a:effectLst>
                  <a:outerShdw blurRad="38100" dist="38100" dir="2700000" algn="tl">
                    <a:srgbClr val="000000">
                      <a:alpha val="43137"/>
                    </a:srgbClr>
                  </a:outerShdw>
                </a:effectLst>
                <a:hlinkClick r:id="rId2" tooltip="Лекарственное растение из красной книги Тверской области Вороника черная (Шикша)"/>
              </a:rPr>
              <a:t>Вороника черная </a:t>
            </a:r>
            <a:endParaRPr lang="ru-RU" b="0" dirty="0">
              <a:solidFill>
                <a:schemeClr val="accent2">
                  <a:lumMod val="75000"/>
                </a:schemeClr>
              </a:solidFill>
              <a:effectLst>
                <a:outerShdw blurRad="38100" dist="38100" dir="2700000" algn="tl">
                  <a:srgbClr val="000000">
                    <a:alpha val="43137"/>
                  </a:srgbClr>
                </a:outerShdw>
              </a:effectLst>
            </a:endParaRPr>
          </a:p>
        </p:txBody>
      </p:sp>
      <p:sp>
        <p:nvSpPr>
          <p:cNvPr id="3" name="Содержимое 2"/>
          <p:cNvSpPr>
            <a:spLocks noGrp="1"/>
          </p:cNvSpPr>
          <p:nvPr>
            <p:ph sz="half" idx="1"/>
          </p:nvPr>
        </p:nvSpPr>
        <p:spPr>
          <a:xfrm>
            <a:off x="-1" y="928670"/>
            <a:ext cx="5016420" cy="5929330"/>
          </a:xfrm>
        </p:spPr>
        <p:txBody>
          <a:bodyPr>
            <a:noAutofit/>
          </a:bodyPr>
          <a:lstStyle/>
          <a:p>
            <a:r>
              <a:rPr lang="ru-RU" sz="2400"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Чем полезна вороника, произрастает в тундре, её ещё называют </a:t>
            </a:r>
            <a:r>
              <a:rPr lang="ru-RU" sz="2400" dirty="0" err="1"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шикша</a:t>
            </a:r>
            <a:r>
              <a:rPr lang="ru-RU" sz="2400"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sz="2400" dirty="0" err="1"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багновка</a:t>
            </a:r>
            <a:r>
              <a:rPr lang="ru-RU" sz="2400"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а из-за водянистых </a:t>
            </a:r>
            <a:r>
              <a:rPr lang="ru-RU" sz="2400" dirty="0" err="1"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плодов-водяникой</a:t>
            </a:r>
            <a:r>
              <a:rPr lang="ru-RU" sz="2400"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Очень интересен её вид: веточки имеют маленькие листья, которые похожи на иголки, что напоминает ветки хвойного дерева. Листья вороники остаются на растении даже зимой, только в холода они становятся фиолетово-чёрными. Ягодами вороники лечат язвы, сыпи и угри. Способствуют плоды и улучшению обмена веществ в организме человека.</a:t>
            </a:r>
            <a:endParaRPr lang="ru-RU" sz="2400"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Содержимое 3"/>
          <p:cNvSpPr>
            <a:spLocks noGrp="1"/>
          </p:cNvSpPr>
          <p:nvPr>
            <p:ph sz="half" idx="2"/>
          </p:nvPr>
        </p:nvSpPr>
        <p:spPr/>
        <p:txBody>
          <a:bodyPr>
            <a:normAutofit fontScale="85000" lnSpcReduction="20000"/>
          </a:bodyPr>
          <a:lstStyle/>
          <a:p>
            <a:endParaRPr lang="ru-RU" dirty="0"/>
          </a:p>
        </p:txBody>
      </p:sp>
      <p:pic>
        <p:nvPicPr>
          <p:cNvPr id="47106" name="Picture 2" descr="http://www.travmed.ru/uploads/posts/1336376489_15.jpg"/>
          <p:cNvPicPr>
            <a:picLocks noChangeAspect="1" noChangeArrowheads="1"/>
          </p:cNvPicPr>
          <p:nvPr/>
        </p:nvPicPr>
        <p:blipFill>
          <a:blip r:embed="rId3"/>
          <a:srcRect/>
          <a:stretch>
            <a:fillRect/>
          </a:stretch>
        </p:blipFill>
        <p:spPr bwMode="auto">
          <a:xfrm>
            <a:off x="5016419" y="1357298"/>
            <a:ext cx="3984704" cy="45199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2639101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96908"/>
          </a:xfrm>
        </p:spPr>
        <p:txBody>
          <a:bodyPr>
            <a:normAutofit fontScale="90000"/>
          </a:bodyPr>
          <a:lstStyle/>
          <a:p>
            <a:pPr algn="ctr"/>
            <a:r>
              <a:rPr lang="ru-RU" sz="4000" b="1" dirty="0" smtClean="0">
                <a:solidFill>
                  <a:schemeClr val="accent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ВОРОБЕЙНИК ЛЕКАРСТВЕННЫЙ</a:t>
            </a:r>
            <a:r>
              <a:rPr lang="ru-RU" b="0" dirty="0" smtClean="0">
                <a:latin typeface="Times New Roman" panose="02020603050405020304" pitchFamily="18" charset="0"/>
                <a:cs typeface="Times New Roman" panose="02020603050405020304" pitchFamily="18" charset="0"/>
              </a:rPr>
              <a:t/>
            </a:r>
            <a:br>
              <a:rPr lang="ru-RU" b="0" dirty="0" smtClean="0">
                <a:latin typeface="Times New Roman" panose="02020603050405020304" pitchFamily="18" charset="0"/>
                <a:cs typeface="Times New Roman" panose="02020603050405020304" pitchFamily="18" charset="0"/>
              </a:rPr>
            </a:br>
            <a:endParaRPr lang="ru-RU" dirty="0">
              <a:latin typeface="Times New Roman" panose="02020603050405020304" pitchFamily="18" charset="0"/>
              <a:cs typeface="Times New Roman" panose="02020603050405020304" pitchFamily="18" charset="0"/>
            </a:endParaRPr>
          </a:p>
        </p:txBody>
      </p:sp>
      <p:sp>
        <p:nvSpPr>
          <p:cNvPr id="3" name="Содержимое 2"/>
          <p:cNvSpPr>
            <a:spLocks noGrp="1"/>
          </p:cNvSpPr>
          <p:nvPr>
            <p:ph sz="half" idx="1"/>
          </p:nvPr>
        </p:nvSpPr>
        <p:spPr>
          <a:xfrm>
            <a:off x="0" y="1412776"/>
            <a:ext cx="4788024" cy="5445224"/>
          </a:xfrm>
        </p:spPr>
        <p:txBody>
          <a:bodyPr>
            <a:normAutofit/>
          </a:bodyPr>
          <a:lstStyle/>
          <a:p>
            <a:r>
              <a:rPr lang="ru-RU"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Многолетнее травянистое растение высотой до 60 см с высоким ветвистым прямостоячим стеблем. Корень мощный, толстый, темно-красный. Стебель прямой до 50 см высотой, покрыт щетинистыми волосками. Цветки мелкие, беловато-зеленоватые.</a:t>
            </a:r>
            <a:endParaRPr lang="ru-RU"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Содержимое 3"/>
          <p:cNvSpPr>
            <a:spLocks noGrp="1"/>
          </p:cNvSpPr>
          <p:nvPr>
            <p:ph sz="half" idx="2"/>
          </p:nvPr>
        </p:nvSpPr>
        <p:spPr>
          <a:xfrm>
            <a:off x="4648200" y="1500174"/>
            <a:ext cx="4038600" cy="4625989"/>
          </a:xfrm>
        </p:spPr>
        <p:txBody>
          <a:bodyPr>
            <a:normAutofit/>
          </a:bodyPr>
          <a:lstStyle/>
          <a:p>
            <a:endParaRPr lang="ru-RU" dirty="0"/>
          </a:p>
        </p:txBody>
      </p:sp>
      <p:pic>
        <p:nvPicPr>
          <p:cNvPr id="46082" name="Picture 2" descr="http://www.radioseal.com/wp-content/uploads/2012/11/Lithospermum-officinale.jpg"/>
          <p:cNvPicPr>
            <a:picLocks noChangeAspect="1" noChangeArrowheads="1"/>
          </p:cNvPicPr>
          <p:nvPr/>
        </p:nvPicPr>
        <p:blipFill>
          <a:blip r:embed="rId2"/>
          <a:srcRect/>
          <a:stretch>
            <a:fillRect/>
          </a:stretch>
        </p:blipFill>
        <p:spPr bwMode="auto">
          <a:xfrm>
            <a:off x="4788024" y="1142984"/>
            <a:ext cx="4141694" cy="487256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7714688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642918"/>
          </a:xfrm>
        </p:spPr>
        <p:txBody>
          <a:bodyPr>
            <a:normAutofit fontScale="90000"/>
          </a:bodyPr>
          <a:lstStyle/>
          <a:p>
            <a:pPr algn="ctr"/>
            <a:r>
              <a:rPr lang="ru-RU" b="1" dirty="0" smtClean="0">
                <a:solidFill>
                  <a:schemeClr val="accent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2" tooltip="Лекарственное растение из красной книги Тверской области Прострел раскрытый"/>
              </a:rPr>
              <a:t>Прострел раскрытый</a:t>
            </a:r>
            <a:endParaRPr lang="ru-RU" b="1" dirty="0">
              <a:solidFill>
                <a:schemeClr val="accent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Содержимое 2"/>
          <p:cNvSpPr>
            <a:spLocks noGrp="1"/>
          </p:cNvSpPr>
          <p:nvPr>
            <p:ph sz="half" idx="1"/>
          </p:nvPr>
        </p:nvSpPr>
        <p:spPr>
          <a:xfrm>
            <a:off x="0" y="1000108"/>
            <a:ext cx="4181444" cy="5857892"/>
          </a:xfrm>
        </p:spPr>
        <p:txBody>
          <a:bodyPr/>
          <a:lstStyle/>
          <a:p>
            <a:r>
              <a:rPr lang="ru-RU"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Растение 7—15 см высотой.</a:t>
            </a:r>
          </a:p>
          <a:p>
            <a:r>
              <a:rPr lang="ru-RU"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Корневище мощное, вертикальное, тёмно-коричневое, многоглавое.</a:t>
            </a:r>
          </a:p>
          <a:p>
            <a:endParaRPr lang="ru-RU" dirty="0"/>
          </a:p>
        </p:txBody>
      </p:sp>
      <p:sp>
        <p:nvSpPr>
          <p:cNvPr id="4" name="Содержимое 3"/>
          <p:cNvSpPr>
            <a:spLocks noGrp="1"/>
          </p:cNvSpPr>
          <p:nvPr>
            <p:ph sz="half" idx="2"/>
          </p:nvPr>
        </p:nvSpPr>
        <p:spPr/>
        <p:txBody>
          <a:bodyPr/>
          <a:lstStyle/>
          <a:p>
            <a:endParaRPr lang="ru-RU"/>
          </a:p>
        </p:txBody>
      </p:sp>
      <p:pic>
        <p:nvPicPr>
          <p:cNvPr id="49154" name="Picture 2" descr="http://img-fotki.yandex.ru/get/5407/n-cudina.b/0_478c3_4cdd5394_XL"/>
          <p:cNvPicPr>
            <a:picLocks noChangeAspect="1" noChangeArrowheads="1"/>
          </p:cNvPicPr>
          <p:nvPr/>
        </p:nvPicPr>
        <p:blipFill>
          <a:blip r:embed="rId3"/>
          <a:srcRect/>
          <a:stretch>
            <a:fillRect/>
          </a:stretch>
        </p:blipFill>
        <p:spPr bwMode="auto">
          <a:xfrm>
            <a:off x="2267744" y="3870456"/>
            <a:ext cx="4046073" cy="28241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9158" name="Picture 6" descr="http://kroliky.ucoz.ru/_ph/2/70895424.jpg"/>
          <p:cNvPicPr>
            <a:picLocks noChangeAspect="1" noChangeArrowheads="1"/>
          </p:cNvPicPr>
          <p:nvPr/>
        </p:nvPicPr>
        <p:blipFill>
          <a:blip r:embed="rId4"/>
          <a:srcRect/>
          <a:stretch>
            <a:fillRect/>
          </a:stretch>
        </p:blipFill>
        <p:spPr bwMode="auto">
          <a:xfrm>
            <a:off x="5220072" y="836712"/>
            <a:ext cx="3556659" cy="44458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47867079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980728"/>
          </a:xfrm>
        </p:spPr>
        <p:txBody>
          <a:bodyPr/>
          <a:lstStyle/>
          <a:p>
            <a:r>
              <a:rPr lang="ru-RU" dirty="0" smtClean="0"/>
              <a:t>                 </a:t>
            </a:r>
            <a:r>
              <a:rPr lang="ru-RU" sz="5400" b="1" dirty="0" smtClean="0">
                <a:solidFill>
                  <a:schemeClr val="accent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Серпоклюв</a:t>
            </a:r>
            <a:endParaRPr lang="ru-RU" sz="5400" b="1" dirty="0">
              <a:solidFill>
                <a:schemeClr val="accent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520" y="1484784"/>
            <a:ext cx="3059832" cy="41764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Прямоугольник 5"/>
          <p:cNvSpPr/>
          <p:nvPr/>
        </p:nvSpPr>
        <p:spPr>
          <a:xfrm>
            <a:off x="3544385" y="1556792"/>
            <a:ext cx="5328592" cy="4401205"/>
          </a:xfrm>
          <a:prstGeom prst="rect">
            <a:avLst/>
          </a:prstGeom>
        </p:spPr>
        <p:txBody>
          <a:bodyPr wrap="square">
            <a:spAutoFit/>
          </a:bodyPr>
          <a:lstStyle/>
          <a:p>
            <a:pPr algn="just"/>
            <a:r>
              <a:rPr lang="ru-RU" sz="2800"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Живет </a:t>
            </a:r>
            <a:r>
              <a:rPr lang="ru-RU" sz="2800" dirty="0" err="1">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красноклювая</a:t>
            </a:r>
            <a:r>
              <a:rPr lang="ru-RU" sz="2800"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сероватая птица высоко – гнездовья встречаются и в двух тысячах метров над уровнем моря, и в трех, и в трех с половиной. Выбирает для жизни небольшие долины горных рек, усыпанных мелкой галькой. Песчаные и широкие берега серпоклюву не по нраву.</a:t>
            </a:r>
          </a:p>
        </p:txBody>
      </p:sp>
    </p:spTree>
    <p:extLst>
      <p:ext uri="{BB962C8B-B14F-4D97-AF65-F5344CB8AC3E}">
        <p14:creationId xmlns:p14="http://schemas.microsoft.com/office/powerpoint/2010/main" val="2177115038"/>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19256" cy="908720"/>
          </a:xfrm>
        </p:spPr>
        <p:txBody>
          <a:bodyPr/>
          <a:lstStyle/>
          <a:p>
            <a:r>
              <a:rPr lang="ru-RU" dirty="0" smtClean="0"/>
              <a:t>            </a:t>
            </a:r>
            <a:r>
              <a:rPr lang="ru-RU" sz="5400" b="1" dirty="0" smtClean="0">
                <a:solidFill>
                  <a:schemeClr val="accent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Орёл могильник</a:t>
            </a:r>
            <a:endParaRPr lang="ru-RU" sz="5400" b="1" dirty="0">
              <a:solidFill>
                <a:schemeClr val="accent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520" y="1484784"/>
            <a:ext cx="3604128" cy="48691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Прямоугольник 4"/>
          <p:cNvSpPr/>
          <p:nvPr/>
        </p:nvSpPr>
        <p:spPr>
          <a:xfrm>
            <a:off x="3779912" y="1124744"/>
            <a:ext cx="5217934" cy="5324535"/>
          </a:xfrm>
          <a:prstGeom prst="rect">
            <a:avLst/>
          </a:prstGeom>
        </p:spPr>
        <p:txBody>
          <a:bodyPr wrap="square">
            <a:spAutoFit/>
          </a:bodyPr>
          <a:lstStyle/>
          <a:p>
            <a:pPr algn="just"/>
            <a:r>
              <a:rPr lang="ru-RU" sz="2000" dirty="0">
                <a:solidFill>
                  <a:srgbClr val="002060"/>
                </a:solidFill>
                <a:latin typeface="Times New Roman" panose="02020603050405020304" pitchFamily="18" charset="0"/>
                <a:cs typeface="Times New Roman" panose="02020603050405020304" pitchFamily="18" charset="0"/>
              </a:rPr>
              <a:t>Орел-могильник – это большой орел, размерами лишь немного уступающий самому большому орлу беркуту. Свое немного страшное название орел-могильник получил за то, что он часто сооружает свои гнезда на могильных курганах. Старые орлы-могильники имеют темно-бурый окрас с четкими белыми пятнами на плечах. У молодых птиц окрас светлее, а на оперении хорошо видны белые полосы. Как и беркут, орел-могильник прекрасно летает, и может долго парить в восходящих воздушных потоках. Он также может легко передвигаться по земле, причем и шагом и пробежками. Но делает это орел-могильник редко, чаще всего рано утром, когда воздушные потоки слабые, и взлетать тяжело.</a:t>
            </a:r>
          </a:p>
        </p:txBody>
      </p:sp>
    </p:spTree>
    <p:extLst>
      <p:ext uri="{BB962C8B-B14F-4D97-AF65-F5344CB8AC3E}">
        <p14:creationId xmlns:p14="http://schemas.microsoft.com/office/powerpoint/2010/main" val="110736880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41564"/>
            <a:ext cx="7239000" cy="1143000"/>
          </a:xfrm>
        </p:spPr>
        <p:txBody>
          <a:bodyPr/>
          <a:lstStyle/>
          <a:p>
            <a:pPr algn="ctr"/>
            <a:r>
              <a:rPr lang="ru-RU" sz="5400" b="1" dirty="0" smtClean="0">
                <a:solidFill>
                  <a:schemeClr val="accent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Бородатая неясыть</a:t>
            </a:r>
            <a:endParaRPr lang="ru-RU" sz="5400" b="1" dirty="0">
              <a:solidFill>
                <a:schemeClr val="accent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Содержимое 2"/>
          <p:cNvSpPr>
            <a:spLocks noGrp="1"/>
          </p:cNvSpPr>
          <p:nvPr>
            <p:ph idx="1"/>
          </p:nvPr>
        </p:nvSpPr>
        <p:spPr>
          <a:xfrm>
            <a:off x="0" y="1131881"/>
            <a:ext cx="5868144" cy="4846320"/>
          </a:xfrm>
        </p:spPr>
        <p:txBody>
          <a:bodyPr/>
          <a:lstStyle/>
          <a:p>
            <a:r>
              <a:rPr lang="ru-RU" sz="2800"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Бородатая неясыть — крупная птица рода Неясыти. Большеголовая сова, окраска дымчато-серая без рыжих тонов. Глаза жёлтые с тёмными концентрическими полосами вокруг. Чёрное пятно под клювом, похожее на бороду, за что этот вид получил своё название. Нижняя сторона крыла полосатая. Охотится днем преимущественно на мелких грызунов, иногда на белок и мелких птиц.</a:t>
            </a:r>
          </a:p>
          <a:p>
            <a:endParaRPr lang="ru-RU" sz="2800"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5" name="Picture 6"/>
          <p:cNvPicPr>
            <a:picLocks noChangeAspect="1" noChangeArrowheads="1"/>
          </p:cNvPicPr>
          <p:nvPr/>
        </p:nvPicPr>
        <p:blipFill rotWithShape="1">
          <a:blip r:embed="rId2"/>
          <a:srcRect l="39559"/>
          <a:stretch/>
        </p:blipFill>
        <p:spPr bwMode="auto">
          <a:xfrm>
            <a:off x="6084168" y="1268760"/>
            <a:ext cx="2842346" cy="470944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916988605"/>
      </p:ext>
    </p:extLst>
  </p:cSld>
  <p:clrMapOvr>
    <a:masterClrMapping/>
  </p:clrMapOvr>
  <p:transition advClick="0" advTm="25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set>
                                      <p:cBhvr>
                                        <p:cTn id="7" dur="455" fill="hold">
                                          <p:stCondLst>
                                            <p:cond delay="0"/>
                                          </p:stCondLst>
                                        </p:cTn>
                                        <p:tgtEl>
                                          <p:spTgt spid="2"/>
                                        </p:tgtEl>
                                        <p:attrNameLst>
                                          <p:attrName>style.rotation</p:attrName>
                                        </p:attrNameLst>
                                      </p:cBhvr>
                                      <p:to>
                                        <p:strVal val="-45.0"/>
                                      </p:to>
                                    </p:set>
                                    <p:anim calcmode="lin" valueType="num">
                                      <p:cBhvr>
                                        <p:cTn id="8" dur="455" fill="hold">
                                          <p:stCondLst>
                                            <p:cond delay="455"/>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2"/>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 calcmode="lin" valueType="num">
                                      <p:cBhvr additive="base">
                                        <p:cTn id="16"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355160" cy="995710"/>
          </a:xfrm>
        </p:spPr>
        <p:txBody>
          <a:bodyPr/>
          <a:lstStyle/>
          <a:p>
            <a:pPr algn="ctr"/>
            <a:r>
              <a:rPr lang="ru-RU" sz="5400" dirty="0">
                <a:solidFill>
                  <a:schemeClr val="accent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Крачка белокрылая</a:t>
            </a:r>
          </a:p>
        </p:txBody>
      </p:sp>
      <p:sp>
        <p:nvSpPr>
          <p:cNvPr id="3" name="Содержимое 2"/>
          <p:cNvSpPr>
            <a:spLocks noGrp="1"/>
          </p:cNvSpPr>
          <p:nvPr>
            <p:ph idx="1"/>
          </p:nvPr>
        </p:nvSpPr>
        <p:spPr>
          <a:xfrm>
            <a:off x="3347864" y="1124744"/>
            <a:ext cx="5111750" cy="5853113"/>
          </a:xfrm>
        </p:spPr>
        <p:txBody>
          <a:bodyPr/>
          <a:lstStyle/>
          <a:p>
            <a:pPr marL="0" indent="0">
              <a:buNone/>
            </a:pPr>
            <a:r>
              <a:rPr lang="ru-RU" sz="2400" dirty="0" smtClean="0">
                <a:solidFill>
                  <a:srgbClr val="000066"/>
                </a:solidFill>
              </a:rPr>
              <a:t/>
            </a:r>
            <a:br>
              <a:rPr lang="ru-RU" sz="2400" dirty="0" smtClean="0">
                <a:solidFill>
                  <a:srgbClr val="000066"/>
                </a:solidFill>
              </a:rPr>
            </a:br>
            <a:endParaRPr lang="ru-RU" dirty="0"/>
          </a:p>
        </p:txBody>
      </p:sp>
      <p:sp>
        <p:nvSpPr>
          <p:cNvPr id="6" name="Текст 5"/>
          <p:cNvSpPr>
            <a:spLocks noGrp="1"/>
          </p:cNvSpPr>
          <p:nvPr>
            <p:ph type="body" sz="half" idx="2"/>
          </p:nvPr>
        </p:nvSpPr>
        <p:spPr>
          <a:xfrm>
            <a:off x="467544" y="1700808"/>
            <a:ext cx="4258816" cy="4691063"/>
          </a:xfrm>
        </p:spPr>
        <p:txBody>
          <a:bodyPr/>
          <a:lstStyle/>
          <a:p>
            <a:r>
              <a:rPr lang="ru-RU" sz="2400"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Длина тела 23 см. Размах крыльев 60-66 см. Вес 60-75 г. Линька начинается в октябре, оперение спины и брюха имеет сероватую окраску. Питается главным образом водными насекомыми, такими как маленькие стрекозы. жуки, личинки и комары, а также саранчой и сверчками. Реже мелкой рыбой.</a:t>
            </a:r>
          </a:p>
        </p:txBody>
      </p:sp>
      <p:pic>
        <p:nvPicPr>
          <p:cNvPr id="4" name="Picture 2"/>
          <p:cNvPicPr>
            <a:picLocks noChangeAspect="1" noChangeArrowheads="1"/>
          </p:cNvPicPr>
          <p:nvPr/>
        </p:nvPicPr>
        <p:blipFill rotWithShape="1">
          <a:blip r:embed="rId2"/>
          <a:srcRect l="9388" r="4954"/>
          <a:stretch/>
        </p:blipFill>
        <p:spPr bwMode="auto">
          <a:xfrm>
            <a:off x="5112327" y="1340768"/>
            <a:ext cx="3616038" cy="45365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847959255"/>
      </p:ext>
    </p:extLst>
  </p:cSld>
  <p:clrMapOvr>
    <a:masterClrMapping/>
  </p:clrMapOvr>
  <p:transition advClick="0" advTm="25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04664"/>
            <a:ext cx="8229600" cy="548680"/>
          </a:xfrm>
        </p:spPr>
        <p:txBody>
          <a:bodyPr/>
          <a:lstStyle/>
          <a:p>
            <a:r>
              <a:rPr lang="ru-RU" dirty="0"/>
              <a:t> </a:t>
            </a:r>
            <a:r>
              <a:rPr lang="ru-RU" dirty="0" smtClean="0"/>
              <a:t>              </a:t>
            </a:r>
            <a:r>
              <a:rPr lang="ru-RU" sz="5400" b="1" dirty="0" smtClean="0">
                <a:solidFill>
                  <a:schemeClr val="accent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Подкаменщик</a:t>
            </a:r>
            <a:endParaRPr lang="ru-RU" sz="5400" b="1" dirty="0">
              <a:solidFill>
                <a:schemeClr val="accent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3528" y="1340768"/>
            <a:ext cx="2987824" cy="45811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Прямоугольник 4"/>
          <p:cNvSpPr/>
          <p:nvPr/>
        </p:nvSpPr>
        <p:spPr>
          <a:xfrm>
            <a:off x="3491880" y="1484784"/>
            <a:ext cx="5508104" cy="5016758"/>
          </a:xfrm>
          <a:prstGeom prst="rect">
            <a:avLst/>
          </a:prstGeom>
        </p:spPr>
        <p:txBody>
          <a:bodyPr wrap="square">
            <a:spAutoFit/>
          </a:bodyPr>
          <a:lstStyle/>
          <a:p>
            <a:pPr algn="just"/>
            <a:r>
              <a:rPr lang="ru-RU" dirty="0"/>
              <a:t> </a:t>
            </a:r>
            <a:r>
              <a:rPr lang="ru-RU" sz="2000" dirty="0">
                <a:solidFill>
                  <a:srgbClr val="002060"/>
                </a:solidFill>
                <a:latin typeface="Times New Roman" panose="02020603050405020304" pitchFamily="18" charset="0"/>
                <a:cs typeface="Times New Roman" panose="02020603050405020304" pitchFamily="18" charset="0"/>
              </a:rPr>
              <a:t>Мелкая рыба, достигающая длины 12 см, населяет быстротекущие ручьи и реки с чистой водой и галечниково-песчаным грунтом. Живет также в чистых озерах. Держится поодиночке, прячась под камнями, корягами и в вымоинах берегов. Обычно встречается на перекатах на небольшой глубине. Более активен в сумерки. Плохо переносит загрязнения, является своеобразным индикатором чистоты воды. Продолжительность жизни не более 5-6 лет. Достигает половой зрелости на 3-4 году жизни при длине 4-5 см. Размножается весной, сразу после пика весеннего половодья. Нерестовый период с конца марта (в </a:t>
            </a:r>
            <a:r>
              <a:rPr lang="ru-RU" sz="2000" dirty="0" err="1">
                <a:solidFill>
                  <a:srgbClr val="002060"/>
                </a:solidFill>
                <a:latin typeface="Times New Roman" panose="02020603050405020304" pitchFamily="18" charset="0"/>
                <a:cs typeface="Times New Roman" panose="02020603050405020304" pitchFamily="18" charset="0"/>
              </a:rPr>
              <a:t>юж</a:t>
            </a:r>
            <a:r>
              <a:rPr lang="ru-RU" sz="2000" dirty="0">
                <a:solidFill>
                  <a:srgbClr val="002060"/>
                </a:solidFill>
                <a:latin typeface="Times New Roman" panose="02020603050405020304" pitchFamily="18" charset="0"/>
                <a:cs typeface="Times New Roman" panose="02020603050405020304" pitchFamily="18" charset="0"/>
              </a:rPr>
              <a:t>. р-нах) до июня (в сев. р-нах); в средней полосе России в конце апреля-мае.</a:t>
            </a:r>
          </a:p>
        </p:txBody>
      </p:sp>
    </p:spTree>
    <p:extLst>
      <p:ext uri="{BB962C8B-B14F-4D97-AF65-F5344CB8AC3E}">
        <p14:creationId xmlns:p14="http://schemas.microsoft.com/office/powerpoint/2010/main" val="276638695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03033" y="2060848"/>
            <a:ext cx="8627945" cy="6833202"/>
          </a:xfrm>
        </p:spPr>
        <p:txBody>
          <a:bodyPr/>
          <a:lstStyle/>
          <a:p>
            <a:r>
              <a:rPr lang="ru-RU" sz="1800" dirty="0" smtClean="0">
                <a:solidFill>
                  <a:schemeClr val="accent2">
                    <a:lumMod val="50000"/>
                  </a:schemeClr>
                </a:solidFill>
                <a:effectLst>
                  <a:outerShdw blurRad="38100" dist="38100" dir="2700000" algn="tl">
                    <a:srgbClr val="000000">
                      <a:alpha val="43137"/>
                    </a:srgbClr>
                  </a:outerShdw>
                </a:effectLst>
              </a:rPr>
              <a:t>Вам наверное интересно узнать, почему же я выбрал  именно Красную книгу Тверской области, а не Красную книгу всего мира. Просто я подумал и решил, что у нас в селе не так уж бережно относятся к растениям и животным. Я стал замечать, что дети рвут цветы занесенные в Красную книгу, конечно же они хотят сделать приятное маме, бабушке, но всё равно через некоторое время они завянут и родители их выбросят и тогда этих цветов станет ещё меньше. Я вам покажу несколько растений и мне кажется вы запомните, что их рвать совсем нельзя!   </a:t>
            </a:r>
            <a:endParaRPr lang="ru-RU" sz="1800" dirty="0">
              <a:solidFill>
                <a:schemeClr val="accent2">
                  <a:lumMod val="50000"/>
                </a:schemeClr>
              </a:solidFill>
              <a:effectLst>
                <a:outerShdw blurRad="38100" dist="38100" dir="2700000" algn="tl">
                  <a:srgbClr val="000000">
                    <a:alpha val="43137"/>
                  </a:srgbClr>
                </a:outerShdw>
              </a:effectLst>
            </a:endParaRPr>
          </a:p>
        </p:txBody>
      </p:sp>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72309">
            <a:off x="25492" y="4561362"/>
            <a:ext cx="2178325" cy="21837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7390">
            <a:off x="3358053" y="4546715"/>
            <a:ext cx="1979031" cy="211096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3033" y="126257"/>
            <a:ext cx="1823245" cy="17138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4046524">
            <a:off x="6966088" y="-272475"/>
            <a:ext cx="1206607" cy="25113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Рисунок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475394">
            <a:off x="6454111" y="4563751"/>
            <a:ext cx="2150337" cy="21790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Рисунок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861035" y="306960"/>
            <a:ext cx="1429239" cy="17627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50873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0"/>
                                        <p:tgtEl>
                                          <p:spTgt spid="7"/>
                                        </p:tgtEl>
                                      </p:cBhvr>
                                    </p:animEffect>
                                    <p:anim calcmode="lin" valueType="num">
                                      <p:cBhvr>
                                        <p:cTn id="44" dur="1000" fill="hold"/>
                                        <p:tgtEl>
                                          <p:spTgt spid="7"/>
                                        </p:tgtEl>
                                        <p:attrNameLst>
                                          <p:attrName>ppt_x</p:attrName>
                                        </p:attrNameLst>
                                      </p:cBhvr>
                                      <p:tavLst>
                                        <p:tav tm="0">
                                          <p:val>
                                            <p:strVal val="#ppt_x"/>
                                          </p:val>
                                        </p:tav>
                                        <p:tav tm="100000">
                                          <p:val>
                                            <p:strVal val="#ppt_x"/>
                                          </p:val>
                                        </p:tav>
                                      </p:tavLst>
                                    </p:anim>
                                    <p:anim calcmode="lin" valueType="num">
                                      <p:cBhvr>
                                        <p:cTn id="4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188640"/>
            <a:ext cx="7239000" cy="1143000"/>
          </a:xfrm>
        </p:spPr>
        <p:txBody>
          <a:bodyPr/>
          <a:lstStyle/>
          <a:p>
            <a:r>
              <a:rPr lang="ru-RU" sz="5400" b="1" dirty="0" smtClean="0">
                <a:solidFill>
                  <a:schemeClr val="accent2">
                    <a:lumMod val="75000"/>
                  </a:schemeClr>
                </a:solidFill>
                <a:effectLst>
                  <a:outerShdw blurRad="38100" dist="38100" dir="2700000" algn="tl">
                    <a:srgbClr val="000000">
                      <a:alpha val="43137"/>
                    </a:srgbClr>
                  </a:outerShdw>
                </a:effectLst>
              </a:rPr>
              <a:t>Прыткая ящерица</a:t>
            </a:r>
            <a:endParaRPr lang="ru-RU" sz="5400" b="1" dirty="0">
              <a:solidFill>
                <a:schemeClr val="accent2">
                  <a:lumMod val="75000"/>
                </a:schemeClr>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228600" y="1219200"/>
            <a:ext cx="5279504" cy="4846320"/>
          </a:xfrm>
        </p:spPr>
        <p:txBody>
          <a:bodyPr/>
          <a:lstStyle/>
          <a:p>
            <a:r>
              <a:rPr lang="ru-RU" sz="2800"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Прыткая ящерица-вид ящериц из семейства настоящих ящериц. У прыткой ящерицы светлый низ живота, а на спине есть полосы. Самцы обычно темнее и имеют более яркую раскраску. В длину ящерицы достигают 25 см, попадаются особи длиной 35 см.</a:t>
            </a:r>
          </a:p>
          <a:p>
            <a:endParaRPr lang="ru-RU" dirty="0"/>
          </a:p>
        </p:txBody>
      </p:sp>
      <p:pic>
        <p:nvPicPr>
          <p:cNvPr id="4" name="Picture 2"/>
          <p:cNvPicPr>
            <a:picLocks noChangeAspect="1" noChangeArrowheads="1"/>
          </p:cNvPicPr>
          <p:nvPr/>
        </p:nvPicPr>
        <p:blipFill>
          <a:blip r:embed="rId2"/>
          <a:srcRect/>
          <a:stretch>
            <a:fillRect/>
          </a:stretch>
        </p:blipFill>
        <p:spPr bwMode="auto">
          <a:xfrm>
            <a:off x="5495061" y="1556792"/>
            <a:ext cx="3353599" cy="45365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296103890"/>
      </p:ext>
    </p:extLst>
  </p:cSld>
  <p:clrMapOvr>
    <a:masterClrMapping/>
  </p:clrMapOvr>
  <p:transition advClick="0" advTm="20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1" presetClass="entr" presetSubtype="4"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wheel(4)">
                                      <p:cBhvr>
                                        <p:cTn id="18"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620688"/>
            <a:ext cx="8229600" cy="1143000"/>
          </a:xfrm>
        </p:spPr>
        <p:txBody>
          <a:bodyPr/>
          <a:lstStyle/>
          <a:p>
            <a:pPr algn="ctr"/>
            <a:r>
              <a:rPr lang="ru-RU" dirty="0" smtClean="0"/>
              <a:t> </a:t>
            </a:r>
            <a:r>
              <a:rPr lang="ru-RU" sz="5400" b="1" dirty="0" smtClean="0">
                <a:solidFill>
                  <a:schemeClr val="accent2">
                    <a:lumMod val="75000"/>
                  </a:schemeClr>
                </a:solidFill>
                <a:effectLst>
                  <a:outerShdw blurRad="38100" dist="38100" dir="2700000" algn="tl">
                    <a:srgbClr val="000000">
                      <a:alpha val="43137"/>
                    </a:srgbClr>
                  </a:outerShdw>
                </a:effectLst>
              </a:rPr>
              <a:t>Шмель Черского</a:t>
            </a:r>
            <a:endParaRPr lang="ru-RU" sz="5400" b="1" dirty="0">
              <a:solidFill>
                <a:schemeClr val="accent2">
                  <a:lumMod val="75000"/>
                </a:schemeClr>
              </a:solidFill>
              <a:effectLst>
                <a:outerShdw blurRad="38100" dist="38100" dir="2700000" algn="tl">
                  <a:srgbClr val="000000">
                    <a:alpha val="43137"/>
                  </a:srgbClr>
                </a:outerShdw>
              </a:effectLst>
            </a:endParaRPr>
          </a:p>
        </p:txBody>
      </p:sp>
      <p:pic>
        <p:nvPicPr>
          <p:cNvPr id="3" name="Picture 2" descr="C:\Users\админ\Downloads\118.jpg"/>
          <p:cNvPicPr>
            <a:picLocks noGrp="1" noChangeAspect="1" noChangeArrowheads="1"/>
          </p:cNvPicPr>
          <p:nvPr>
            <p:ph idx="1"/>
          </p:nvPr>
        </p:nvPicPr>
        <p:blipFill>
          <a:blip r:embed="rId2"/>
          <a:srcRect/>
          <a:stretch>
            <a:fillRect/>
          </a:stretch>
        </p:blipFill>
        <p:spPr bwMode="auto">
          <a:xfrm>
            <a:off x="5652120" y="2132856"/>
            <a:ext cx="3330370" cy="35283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Прямоугольник 6"/>
          <p:cNvSpPr/>
          <p:nvPr/>
        </p:nvSpPr>
        <p:spPr>
          <a:xfrm>
            <a:off x="251520" y="1700808"/>
            <a:ext cx="5400600" cy="5170646"/>
          </a:xfrm>
          <a:prstGeom prst="rect">
            <a:avLst/>
          </a:prstGeom>
        </p:spPr>
        <p:txBody>
          <a:bodyPr wrap="square">
            <a:spAutoFit/>
          </a:bodyPr>
          <a:lstStyle/>
          <a:p>
            <a:r>
              <a:rPr lang="ru-RU" b="1" dirty="0" smtClean="0"/>
              <a:t> </a:t>
            </a:r>
            <a:r>
              <a:rPr lang="ru-RU" sz="24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sz="2400" b="1"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sz="2400"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Известны только самки. Длина их тела 20 мм. Щеки сильно удлиненные. Передняя часть спинки, щитик и первый термит брюшка в светло-желтых волосках. Второй-пятый термиты брюшка спереди в желтых волосках, их задний край, также как и поперечная перевязь на спинке между основаниями крыльев в черных или темно-коричневых волосках</a:t>
            </a:r>
            <a:r>
              <a:rPr lang="ru-RU" sz="2400"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Зимуют оплодотворенные самки. Семья развивается в одном поколении в течение конца весны и летом.</a:t>
            </a:r>
          </a:p>
          <a:p>
            <a:endParaRPr lang="ru-RU" dirty="0"/>
          </a:p>
        </p:txBody>
      </p:sp>
    </p:spTree>
    <p:extLst>
      <p:ext uri="{BB962C8B-B14F-4D97-AF65-F5344CB8AC3E}">
        <p14:creationId xmlns:p14="http://schemas.microsoft.com/office/powerpoint/2010/main" val="3143565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1"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770" decel="100000"/>
                                        <p:tgtEl>
                                          <p:spTgt spid="7"/>
                                        </p:tgtEl>
                                      </p:cBhvr>
                                    </p:animEffect>
                                    <p:animScale>
                                      <p:cBhvr>
                                        <p:cTn id="15" dur="770" decel="100000"/>
                                        <p:tgtEl>
                                          <p:spTgt spid="7"/>
                                        </p:tgtEl>
                                      </p:cBhvr>
                                      <p:from x="10000" y="10000"/>
                                      <p:to x="200000" y="450000"/>
                                    </p:animScale>
                                    <p:animScale>
                                      <p:cBhvr>
                                        <p:cTn id="16" dur="1230" accel="100000" fill="hold">
                                          <p:stCondLst>
                                            <p:cond delay="770"/>
                                          </p:stCondLst>
                                        </p:cTn>
                                        <p:tgtEl>
                                          <p:spTgt spid="7"/>
                                        </p:tgtEl>
                                      </p:cBhvr>
                                      <p:from x="200000" y="450000"/>
                                      <p:to x="100000" y="100000"/>
                                    </p:animScale>
                                    <p:set>
                                      <p:cBhvr>
                                        <p:cTn id="17" dur="770" fill="hold"/>
                                        <p:tgtEl>
                                          <p:spTgt spid="7"/>
                                        </p:tgtEl>
                                        <p:attrNameLst>
                                          <p:attrName>ppt_x</p:attrName>
                                        </p:attrNameLst>
                                      </p:cBhvr>
                                      <p:to>
                                        <p:strVal val="(0.5)"/>
                                      </p:to>
                                    </p:set>
                                    <p:anim from="(0.5)" to="(#ppt_x)" calcmode="lin" valueType="num">
                                      <p:cBhvr>
                                        <p:cTn id="18" dur="1230" accel="100000" fill="hold">
                                          <p:stCondLst>
                                            <p:cond delay="770"/>
                                          </p:stCondLst>
                                        </p:cTn>
                                        <p:tgtEl>
                                          <p:spTgt spid="7"/>
                                        </p:tgtEl>
                                        <p:attrNameLst>
                                          <p:attrName>ppt_x</p:attrName>
                                        </p:attrNameLst>
                                      </p:cBhvr>
                                    </p:anim>
                                    <p:set>
                                      <p:cBhvr>
                                        <p:cTn id="19" dur="770" fill="hold"/>
                                        <p:tgtEl>
                                          <p:spTgt spid="7"/>
                                        </p:tgtEl>
                                        <p:attrNameLst>
                                          <p:attrName>ppt_y</p:attrName>
                                        </p:attrNameLst>
                                      </p:cBhvr>
                                      <p:to>
                                        <p:strVal val="(#ppt_y+0.4)"/>
                                      </p:to>
                                    </p:set>
                                    <p:anim from="(#ppt_y+0.4)" to="(#ppt_y)" calcmode="lin" valueType="num">
                                      <p:cBhvr>
                                        <p:cTn id="20" dur="1230" accel="100000" fill="hold">
                                          <p:stCondLst>
                                            <p:cond delay="770"/>
                                          </p:stCondLst>
                                        </p:cTn>
                                        <p:tgtEl>
                                          <p:spTgt spid="7"/>
                                        </p:tgtEl>
                                        <p:attrNameLst>
                                          <p:attrName>ppt_y</p:attrName>
                                        </p:attrNameLst>
                                      </p:cBhvr>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катерина\Desktop\амурский бурвжник.jpg"/>
          <p:cNvPicPr>
            <a:picLocks noChangeAspect="1" noChangeArrowheads="1"/>
          </p:cNvPicPr>
          <p:nvPr/>
        </p:nvPicPr>
        <p:blipFill>
          <a:blip r:embed="rId2"/>
          <a:srcRect/>
          <a:stretch>
            <a:fillRect/>
          </a:stretch>
        </p:blipFill>
        <p:spPr bwMode="auto">
          <a:xfrm>
            <a:off x="4682703" y="2576649"/>
            <a:ext cx="4256445" cy="261577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p:cNvSpPr txBox="1"/>
          <p:nvPr/>
        </p:nvSpPr>
        <p:spPr>
          <a:xfrm>
            <a:off x="133370" y="1400002"/>
            <a:ext cx="5446742" cy="5016758"/>
          </a:xfrm>
          <a:prstGeom prst="rect">
            <a:avLst/>
          </a:prstGeom>
          <a:noFill/>
        </p:spPr>
        <p:txBody>
          <a:bodyPr wrap="square" rtlCol="0">
            <a:spAutoFit/>
          </a:bodyPr>
          <a:lstStyle/>
          <a:p>
            <a:pPr>
              <a:buNone/>
            </a:pPr>
            <a:r>
              <a:rPr lang="ru-RU" sz="2000" b="1"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Амурский бражник</a:t>
            </a:r>
            <a:r>
              <a:rPr lang="ru-RU" sz="2000"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или </a:t>
            </a:r>
            <a:r>
              <a:rPr lang="ru-RU" sz="2000" b="1"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осиновый бражник</a:t>
            </a:r>
            <a:r>
              <a:rPr lang="ru-RU" sz="2000"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 бабочка из семейства бражников.</a:t>
            </a:r>
          </a:p>
          <a:p>
            <a:pPr>
              <a:buNone/>
            </a:pPr>
            <a:r>
              <a:rPr lang="ru-RU" sz="2000"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Размах крыльев 57—86 мм. Крылья темные, фиолетово-серые с поперечными черно-серыми волнистыми перевязями и линиями, внешний край крыльев зубчатый; грудь и брюшко тёмно-серые, густо и нежно опушены. Бабочки активны после наступления темноты. Активно летит на свет, особенно самцы. Развивается в одном поколении, лет бабочек с конца мая по середину июля. Гусеницы питаются в кронах старых осин. Зимует куколка в почве на глубине 3—7 см.</a:t>
            </a:r>
          </a:p>
          <a:p>
            <a:pPr>
              <a:buNone/>
            </a:pPr>
            <a:r>
              <a:rPr lang="ru-RU" sz="2000"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Встречается в смешанных и лиственных старых лесах с высоким уровнем влажности, очень локален.</a:t>
            </a:r>
            <a:endParaRPr lang="ru-RU" sz="2000"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2" name="Номер слайда 1"/>
          <p:cNvSpPr>
            <a:spLocks noGrp="1"/>
          </p:cNvSpPr>
          <p:nvPr>
            <p:ph type="sldNum" sz="quarter" idx="12"/>
          </p:nvPr>
        </p:nvSpPr>
        <p:spPr/>
        <p:txBody>
          <a:bodyPr/>
          <a:lstStyle/>
          <a:p>
            <a:fld id="{8CC97A22-6694-4910-97CD-6DE4C3C95D31}" type="slidenum">
              <a:rPr lang="ru-RU" smtClean="0"/>
              <a:pPr/>
              <a:t>22</a:t>
            </a:fld>
            <a:endParaRPr lang="ru-RU"/>
          </a:p>
        </p:txBody>
      </p:sp>
      <p:sp>
        <p:nvSpPr>
          <p:cNvPr id="4" name="TextBox 3"/>
          <p:cNvSpPr txBox="1"/>
          <p:nvPr/>
        </p:nvSpPr>
        <p:spPr>
          <a:xfrm>
            <a:off x="1237005" y="476672"/>
            <a:ext cx="6891395" cy="923330"/>
          </a:xfrm>
          <a:prstGeom prst="rect">
            <a:avLst/>
          </a:prstGeom>
          <a:noFill/>
        </p:spPr>
        <p:txBody>
          <a:bodyPr wrap="square" rtlCol="0">
            <a:spAutoFit/>
          </a:bodyPr>
          <a:lstStyle/>
          <a:p>
            <a:r>
              <a:rPr lang="ru-RU" sz="5400" b="1" dirty="0" smtClean="0">
                <a:solidFill>
                  <a:schemeClr val="accent2">
                    <a:lumMod val="75000"/>
                  </a:schemeClr>
                </a:solidFill>
                <a:effectLst>
                  <a:outerShdw blurRad="38100" dist="38100" dir="2700000" algn="tl">
                    <a:srgbClr val="000000">
                      <a:alpha val="43137"/>
                    </a:srgbClr>
                  </a:outerShdw>
                </a:effectLst>
              </a:rPr>
              <a:t>Амурский бражник</a:t>
            </a:r>
            <a:endParaRPr lang="ru-RU" sz="5400" b="1" dirty="0">
              <a:solidFill>
                <a:schemeClr val="accent2">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9404915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8CC97A22-6694-4910-97CD-6DE4C3C95D31}" type="slidenum">
              <a:rPr lang="ru-RU" smtClean="0"/>
              <a:pPr/>
              <a:t>23</a:t>
            </a:fld>
            <a:endParaRPr lang="ru-RU"/>
          </a:p>
        </p:txBody>
      </p:sp>
      <p:sp>
        <p:nvSpPr>
          <p:cNvPr id="3" name="TextBox 2"/>
          <p:cNvSpPr txBox="1"/>
          <p:nvPr/>
        </p:nvSpPr>
        <p:spPr>
          <a:xfrm>
            <a:off x="627961" y="0"/>
            <a:ext cx="7414351" cy="1754326"/>
          </a:xfrm>
          <a:prstGeom prst="rect">
            <a:avLst/>
          </a:prstGeom>
          <a:noFill/>
        </p:spPr>
        <p:txBody>
          <a:bodyPr wrap="square" rtlCol="0">
            <a:spAutoFit/>
          </a:bodyPr>
          <a:lstStyle/>
          <a:p>
            <a:pPr algn="ctr"/>
            <a:r>
              <a:rPr lang="ru-RU" sz="5400" b="1" dirty="0" smtClean="0">
                <a:solidFill>
                  <a:schemeClr val="accent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Многоцветница черно-рыжая</a:t>
            </a:r>
            <a:endParaRPr lang="ru-RU" sz="5400" b="1" dirty="0">
              <a:solidFill>
                <a:schemeClr val="accent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251520" y="1649216"/>
            <a:ext cx="4896544" cy="4893647"/>
          </a:xfrm>
          <a:prstGeom prst="rect">
            <a:avLst/>
          </a:prstGeom>
        </p:spPr>
        <p:txBody>
          <a:bodyPr wrap="square">
            <a:spAutoFit/>
          </a:bodyPr>
          <a:lstStyle/>
          <a:p>
            <a:pPr>
              <a:buNone/>
            </a:pPr>
            <a:r>
              <a:rPr lang="ru-RU" sz="2400"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На вершине передних крыльев имеется белое пятно, между субмаргинальной полосой и первой от вершины чёрным прикостальным пятном. На заднем крыле зубец длиннее своей ширины, синие пятна вдоль внешнего края яркие. Общий фон сверху ярко-красный. Длина переднего крыла 27—31 мм.</a:t>
            </a:r>
          </a:p>
          <a:p>
            <a:pPr>
              <a:buNone/>
            </a:pPr>
            <a:r>
              <a:rPr lang="ru-RU" sz="2400"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Гусеницы чёрные, с белыми точками и полосками на спине и боках, шипы чёрные.</a:t>
            </a:r>
            <a:endParaRPr lang="ru-RU" sz="2400"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3074" name="Picture 2" descr="C:\Users\катерина\Desktop\многоцветка.jpg"/>
          <p:cNvPicPr>
            <a:picLocks noChangeAspect="1" noChangeArrowheads="1"/>
          </p:cNvPicPr>
          <p:nvPr/>
        </p:nvPicPr>
        <p:blipFill>
          <a:blip r:embed="rId2"/>
          <a:srcRect/>
          <a:stretch>
            <a:fillRect/>
          </a:stretch>
        </p:blipFill>
        <p:spPr bwMode="auto">
          <a:xfrm>
            <a:off x="5292080" y="1988840"/>
            <a:ext cx="3405737" cy="36208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62984164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614770" y="332656"/>
            <a:ext cx="8140049" cy="923330"/>
          </a:xfrm>
          <a:prstGeom prst="rect">
            <a:avLst/>
          </a:prstGeom>
        </p:spPr>
        <p:txBody>
          <a:bodyPr wrap="none">
            <a:spAutoFit/>
          </a:bodyPr>
          <a:lstStyle/>
          <a:p>
            <a:r>
              <a:rPr lang="ru-RU" sz="5400" b="1" dirty="0" smtClean="0">
                <a:solidFill>
                  <a:schemeClr val="accent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Орденская лента розовая</a:t>
            </a:r>
            <a:endParaRPr lang="ru-RU" sz="5400" b="1" dirty="0">
              <a:solidFill>
                <a:schemeClr val="accent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179513" y="1476261"/>
            <a:ext cx="4968552" cy="5262979"/>
          </a:xfrm>
          <a:prstGeom prst="rect">
            <a:avLst/>
          </a:prstGeom>
        </p:spPr>
        <p:txBody>
          <a:bodyPr wrap="square">
            <a:spAutoFit/>
          </a:bodyPr>
          <a:lstStyle/>
          <a:p>
            <a:pPr>
              <a:buNone/>
            </a:pPr>
            <a:r>
              <a:rPr lang="ru-RU" sz="2400" dirty="0" smtClean="0">
                <a:solidFill>
                  <a:srgbClr val="002060"/>
                </a:solidFill>
                <a:latin typeface="Times New Roman" panose="02020603050405020304" pitchFamily="18" charset="0"/>
                <a:cs typeface="Times New Roman" panose="02020603050405020304" pitchFamily="18" charset="0"/>
              </a:rPr>
              <a:t>Размах крыльев 42-52 мм, длина передних крыльев 23—28 мм. Окрас однотонный пепельно-серый. Задние крылья </a:t>
            </a:r>
            <a:r>
              <a:rPr lang="ru-RU" sz="2400" dirty="0" err="1" smtClean="0">
                <a:solidFill>
                  <a:srgbClr val="002060"/>
                </a:solidFill>
                <a:latin typeface="Times New Roman" panose="02020603050405020304" pitchFamily="18" charset="0"/>
                <a:cs typeface="Times New Roman" panose="02020603050405020304" pitchFamily="18" charset="0"/>
              </a:rPr>
              <a:t>ярко-розовые</a:t>
            </a:r>
            <a:r>
              <a:rPr lang="ru-RU" sz="2400" dirty="0" smtClean="0">
                <a:solidFill>
                  <a:srgbClr val="002060"/>
                </a:solidFill>
                <a:latin typeface="Times New Roman" panose="02020603050405020304" pitchFamily="18" charset="0"/>
                <a:cs typeface="Times New Roman" panose="02020603050405020304" pitchFamily="18" charset="0"/>
              </a:rPr>
              <a:t>, с широкой черной внешней каймой и дуговидно изогнутой </a:t>
            </a:r>
            <a:r>
              <a:rPr lang="ru-RU" sz="2400" dirty="0" err="1" smtClean="0">
                <a:solidFill>
                  <a:srgbClr val="002060"/>
                </a:solidFill>
                <a:latin typeface="Times New Roman" panose="02020603050405020304" pitchFamily="18" charset="0"/>
                <a:cs typeface="Times New Roman" panose="02020603050405020304" pitchFamily="18" charset="0"/>
              </a:rPr>
              <a:t>дискальной</a:t>
            </a:r>
            <a:r>
              <a:rPr lang="ru-RU" sz="2400" dirty="0" smtClean="0">
                <a:solidFill>
                  <a:srgbClr val="002060"/>
                </a:solidFill>
                <a:latin typeface="Times New Roman" panose="02020603050405020304" pitchFamily="18" charset="0"/>
                <a:cs typeface="Times New Roman" panose="02020603050405020304" pitchFamily="18" charset="0"/>
              </a:rPr>
              <a:t> перевязью. Брюшко также </a:t>
            </a:r>
            <a:r>
              <a:rPr lang="ru-RU" sz="2400" dirty="0" err="1" smtClean="0">
                <a:solidFill>
                  <a:srgbClr val="002060"/>
                </a:solidFill>
                <a:latin typeface="Times New Roman" panose="02020603050405020304" pitchFamily="18" charset="0"/>
                <a:cs typeface="Times New Roman" panose="02020603050405020304" pitchFamily="18" charset="0"/>
              </a:rPr>
              <a:t>розовое</a:t>
            </a:r>
            <a:r>
              <a:rPr lang="ru-RU" sz="2400" dirty="0" smtClean="0">
                <a:solidFill>
                  <a:srgbClr val="002060"/>
                </a:solidFill>
                <a:latin typeface="Times New Roman" panose="02020603050405020304" pitchFamily="18" charset="0"/>
                <a:cs typeface="Times New Roman" panose="02020603050405020304" pitchFamily="18" charset="0"/>
              </a:rPr>
              <a:t>, что является хорошим отличительным признаком этого вида. Бабочек можно увидеть с июля по сентябрь у берегов водоемов и на болотах.</a:t>
            </a:r>
          </a:p>
          <a:p>
            <a:pPr>
              <a:buNone/>
            </a:pPr>
            <a:r>
              <a:rPr lang="ru-RU" sz="2400" dirty="0" smtClean="0">
                <a:solidFill>
                  <a:srgbClr val="002060"/>
                </a:solidFill>
                <a:latin typeface="Times New Roman" panose="02020603050405020304" pitchFamily="18" charset="0"/>
                <a:cs typeface="Times New Roman" panose="02020603050405020304" pitchFamily="18" charset="0"/>
              </a:rPr>
              <a:t>    Гусеницы питаются различными видами ивы.</a:t>
            </a:r>
            <a:endParaRPr lang="ru-RU" sz="2400" dirty="0">
              <a:solidFill>
                <a:srgbClr val="002060"/>
              </a:solidFill>
              <a:latin typeface="Times New Roman" panose="02020603050405020304" pitchFamily="18" charset="0"/>
              <a:cs typeface="Times New Roman" panose="02020603050405020304" pitchFamily="18" charset="0"/>
            </a:endParaRPr>
          </a:p>
        </p:txBody>
      </p:sp>
      <p:pic>
        <p:nvPicPr>
          <p:cNvPr id="4098" name="Picture 2" descr="C:\Users\катерина\Desktop\143.jpg"/>
          <p:cNvPicPr>
            <a:picLocks noChangeAspect="1" noChangeArrowheads="1"/>
          </p:cNvPicPr>
          <p:nvPr/>
        </p:nvPicPr>
        <p:blipFill>
          <a:blip r:embed="rId2"/>
          <a:srcRect/>
          <a:stretch>
            <a:fillRect/>
          </a:stretch>
        </p:blipFill>
        <p:spPr bwMode="auto">
          <a:xfrm>
            <a:off x="5148064" y="1988840"/>
            <a:ext cx="3456824" cy="396600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9873286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835149" y="260648"/>
            <a:ext cx="7282928" cy="923330"/>
          </a:xfrm>
          <a:prstGeom prst="rect">
            <a:avLst/>
          </a:prstGeom>
        </p:spPr>
        <p:txBody>
          <a:bodyPr wrap="square">
            <a:spAutoFit/>
          </a:bodyPr>
          <a:lstStyle/>
          <a:p>
            <a:r>
              <a:rPr lang="ru-RU" sz="5400" b="1" dirty="0" smtClean="0">
                <a:solidFill>
                  <a:schemeClr val="accent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Павлиноглазка малая</a:t>
            </a:r>
            <a:endParaRPr lang="ru-RU" sz="5400" b="1" dirty="0">
              <a:solidFill>
                <a:schemeClr val="accent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179512" y="1371444"/>
            <a:ext cx="5688631" cy="4401205"/>
          </a:xfrm>
          <a:prstGeom prst="rect">
            <a:avLst/>
          </a:prstGeom>
        </p:spPr>
        <p:txBody>
          <a:bodyPr wrap="square">
            <a:spAutoFit/>
          </a:bodyPr>
          <a:lstStyle/>
          <a:p>
            <a:r>
              <a:rPr lang="ru-RU"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sz="2000"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Длина переднего крыла самца 25 — 29 мм, самки — 28 — 38 мм. Размах крыльев самца до 60 мм, самки — до 80 мм. Передние крылья самца рыжевато-серые, задние — яркие, оранжево-рыжие. У самки передние и задние крылья светло-серые. Особи из предгорных и горных местностей окрашены темнее и ярче. Рисунок крыльев обоих полов составляют несколько поперечных волнистых линии и крупные глазчатые пятна, которые расположены в центре каждого крыла и окаймленные чёрной и светлой каймой. В центре пятна — чёрные. Бахрома крыльев светло-серая. Тело сильно опушенное. Усики самцов перистые, самок — гребенчатые.</a:t>
            </a:r>
            <a:endParaRPr lang="ru-RU" sz="2000"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5122" name="Picture 2" descr="C:\Users\катерина\Desktop\павлиноглазкк.jpg"/>
          <p:cNvPicPr>
            <a:picLocks noChangeAspect="1" noChangeArrowheads="1"/>
          </p:cNvPicPr>
          <p:nvPr/>
        </p:nvPicPr>
        <p:blipFill>
          <a:blip r:embed="rId2"/>
          <a:srcRect/>
          <a:stretch>
            <a:fillRect/>
          </a:stretch>
        </p:blipFill>
        <p:spPr bwMode="auto">
          <a:xfrm>
            <a:off x="5940152" y="1952706"/>
            <a:ext cx="2990687" cy="39157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4990663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6000"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Заключение:</a:t>
            </a:r>
            <a:endParaRPr lang="ru-RU" sz="6000" dirty="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251520" y="1600200"/>
            <a:ext cx="8640960" cy="4525963"/>
          </a:xfrm>
        </p:spPr>
        <p:txBody>
          <a:bodyPr/>
          <a:lstStyle/>
          <a:p>
            <a:r>
              <a:rPr lang="ru-RU" sz="2800" dirty="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Таким образом, "Красная книга" является органом Международного союза охраны природы и природных ресурсов. Издается в разных странах, в том числе и в России</a:t>
            </a:r>
            <a:r>
              <a:rPr lang="ru-RU" sz="2800" dirty="0" smtClean="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как </a:t>
            </a:r>
            <a:r>
              <a:rPr lang="ru-RU" sz="2800" dirty="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"Красная книга" отдельных мировых регионов</a:t>
            </a:r>
            <a:r>
              <a:rPr lang="ru-RU" sz="2800" dirty="0" smtClean="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sz="2800" dirty="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Красная книга" содержит краткие сведения о распространении, численности , биологии и мерах охраны редких видов животных и растений и всего  мира. Виды ,включенные в "Красную книгу " делятся на исчезающие ,редкие , сокращающиеся неопределенные , восстановленные."</a:t>
            </a:r>
          </a:p>
        </p:txBody>
      </p:sp>
    </p:spTree>
    <p:extLst>
      <p:ext uri="{BB962C8B-B14F-4D97-AF65-F5344CB8AC3E}">
        <p14:creationId xmlns:p14="http://schemas.microsoft.com/office/powerpoint/2010/main" val="20382177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548680"/>
            <a:ext cx="8229600" cy="4525963"/>
          </a:xfrm>
        </p:spPr>
        <p:txBody>
          <a:bodyPr/>
          <a:lstStyle/>
          <a:p>
            <a:r>
              <a:rPr lang="ru-RU" dirty="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Красная книга" периодически дополняется новыми данными</a:t>
            </a:r>
            <a:r>
              <a:rPr lang="ru-RU" dirty="0" smtClean="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Периодически </a:t>
            </a:r>
            <a:r>
              <a:rPr lang="ru-RU" dirty="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выходят в свет новые издания: "Млекопитающие</a:t>
            </a:r>
            <a:r>
              <a:rPr lang="ru-RU" dirty="0" smtClean="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dirty="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Птицы</a:t>
            </a:r>
            <a:r>
              <a:rPr lang="ru-RU" dirty="0" smtClean="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dirty="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Земноводные и пресмыкающиеся</a:t>
            </a:r>
            <a:r>
              <a:rPr lang="ru-RU" dirty="0" smtClean="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dirty="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Рыбы", а также том о редких </a:t>
            </a:r>
            <a:r>
              <a:rPr lang="ru-RU" dirty="0" smtClean="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растениях. </a:t>
            </a:r>
            <a:r>
              <a:rPr lang="ru-RU" dirty="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Издание "Красной книги" особенно велико в современных условиях сохранения исчезающих видов растений и животных и заботой мира населения за экологическую безопасность планеты Земля.</a:t>
            </a:r>
          </a:p>
          <a:p>
            <a:endParaRPr lang="ru-RU" dirty="0"/>
          </a:p>
        </p:txBody>
      </p:sp>
    </p:spTree>
    <p:extLst>
      <p:ext uri="{BB962C8B-B14F-4D97-AF65-F5344CB8AC3E}">
        <p14:creationId xmlns:p14="http://schemas.microsoft.com/office/powerpoint/2010/main" val="24919523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Информационные источники:</a:t>
            </a:r>
            <a:endParaRPr lang="ru-RU" dirty="0"/>
          </a:p>
        </p:txBody>
      </p:sp>
      <p:sp>
        <p:nvSpPr>
          <p:cNvPr id="3" name="Объект 2"/>
          <p:cNvSpPr>
            <a:spLocks noGrp="1"/>
          </p:cNvSpPr>
          <p:nvPr>
            <p:ph idx="1"/>
          </p:nvPr>
        </p:nvSpPr>
        <p:spPr>
          <a:xfrm>
            <a:off x="457200" y="1556792"/>
            <a:ext cx="8229600" cy="5301208"/>
          </a:xfrm>
        </p:spPr>
        <p:txBody>
          <a:bodyPr/>
          <a:lstStyle/>
          <a:p>
            <a:r>
              <a:rPr lang="en-US" dirty="0">
                <a:hlinkClick r:id="rId2"/>
              </a:rPr>
              <a:t>http://</a:t>
            </a:r>
            <a:r>
              <a:rPr lang="en-US" dirty="0" smtClean="0">
                <a:hlinkClick r:id="rId2"/>
              </a:rPr>
              <a:t>zaribkoy.narod.ru/radbook.html</a:t>
            </a:r>
            <a:endParaRPr lang="ru-RU" dirty="0" smtClean="0"/>
          </a:p>
          <a:p>
            <a:r>
              <a:rPr lang="en-US" dirty="0">
                <a:hlinkClick r:id="rId3"/>
              </a:rPr>
              <a:t>http://givotnie.com/dikie-givotnie/orel-mogilnik</a:t>
            </a:r>
            <a:r>
              <a:rPr lang="en-US" dirty="0" smtClean="0">
                <a:hlinkClick r:id="rId3"/>
              </a:rPr>
              <a:t>/</a:t>
            </a:r>
            <a:endParaRPr lang="ru-RU" dirty="0" smtClean="0"/>
          </a:p>
          <a:p>
            <a:r>
              <a:rPr lang="en-US" dirty="0">
                <a:hlinkClick r:id="rId4"/>
              </a:rPr>
              <a:t>http://</a:t>
            </a:r>
            <a:r>
              <a:rPr lang="en-US" dirty="0" smtClean="0">
                <a:hlinkClick r:id="rId4"/>
              </a:rPr>
              <a:t>live.1001chudo.ru/redbook.html</a:t>
            </a:r>
            <a:endParaRPr lang="ru-RU" dirty="0" smtClean="0"/>
          </a:p>
          <a:p>
            <a:r>
              <a:rPr lang="en-US" dirty="0">
                <a:hlinkClick r:id="rId5"/>
              </a:rPr>
              <a:t>http://</a:t>
            </a:r>
            <a:r>
              <a:rPr lang="en-US" dirty="0" smtClean="0">
                <a:hlinkClick r:id="rId5"/>
              </a:rPr>
              <a:t>www.jelizze.com/givotnie-krasnoi-knigi.html</a:t>
            </a:r>
            <a:endParaRPr lang="ru-RU" dirty="0" smtClean="0"/>
          </a:p>
          <a:p>
            <a:endParaRPr lang="ru-RU" dirty="0"/>
          </a:p>
        </p:txBody>
      </p:sp>
    </p:spTree>
    <p:extLst>
      <p:ext uri="{BB962C8B-B14F-4D97-AF65-F5344CB8AC3E}">
        <p14:creationId xmlns:p14="http://schemas.microsoft.com/office/powerpoint/2010/main" val="283809238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pPr marL="0" indent="0" algn="ctr">
              <a:buNone/>
            </a:pPr>
            <a:r>
              <a:rPr lang="ru-RU" sz="9600" dirty="0" smtClean="0">
                <a:solidFill>
                  <a:srgbClr val="FF0000"/>
                </a:solidFill>
                <a:effectLst>
                  <a:outerShdw blurRad="38100" dist="38100" dir="2700000" algn="tl">
                    <a:srgbClr val="000000">
                      <a:alpha val="43137"/>
                    </a:srgbClr>
                  </a:outerShdw>
                </a:effectLst>
              </a:rPr>
              <a:t>Берегите              природу!!!</a:t>
            </a:r>
            <a:endParaRPr lang="ru-RU" sz="9600"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07600117"/>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6000"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Цель работы:</a:t>
            </a:r>
            <a:endParaRPr lang="ru-RU" sz="6000" dirty="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pPr algn="ctr"/>
            <a:r>
              <a:rPr lang="ru-RU" sz="4400"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a:t>
            </a:r>
            <a:r>
              <a:rPr lang="ru-RU" sz="4400"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формировать представление о красной книге и познакомиться с растениями и животными занесёнными в Красную книгу Тверской области.</a:t>
            </a:r>
            <a:endParaRPr lang="ru-RU" sz="4400"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178281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6600"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Задачи:</a:t>
            </a:r>
            <a:endParaRPr lang="ru-RU" sz="6600" dirty="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r>
              <a:rPr lang="ru-RU" sz="3600"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a:t>
            </a:r>
            <a:r>
              <a:rPr lang="ru-RU" sz="3600"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тобрать и изучить материал по данной теме.</a:t>
            </a:r>
          </a:p>
          <a:p>
            <a:r>
              <a:rPr lang="ru-RU" sz="3600"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и</a:t>
            </a:r>
            <a:r>
              <a:rPr lang="ru-RU" sz="3600"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зучить уровни  Красной книги.</a:t>
            </a:r>
          </a:p>
          <a:p>
            <a:r>
              <a:rPr lang="ru-RU" sz="3600"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a:t>
            </a:r>
            <a:r>
              <a:rPr lang="ru-RU" sz="3600"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ассмотреть, что такое Красная книга.</a:t>
            </a:r>
          </a:p>
          <a:p>
            <a:r>
              <a:rPr lang="ru-RU" sz="3600"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a:t>
            </a:r>
            <a:r>
              <a:rPr lang="ru-RU" sz="3600"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ассказать о некоторых видах растений и животных занесённых в Красную книгу Тверской области.</a:t>
            </a:r>
            <a:endParaRPr lang="ru-RU" sz="3600"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427084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87624" y="332656"/>
            <a:ext cx="8229600" cy="692696"/>
          </a:xfrm>
        </p:spPr>
        <p:txBody>
          <a:bodyPr/>
          <a:lstStyle/>
          <a:p>
            <a:r>
              <a:rPr lang="ru-RU" dirty="0" smtClean="0"/>
              <a:t>              </a:t>
            </a:r>
            <a:r>
              <a:rPr lang="ru-RU" sz="5400" b="1"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Красная книга</a:t>
            </a:r>
            <a:endParaRPr lang="ru-RU" sz="54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6" name="Объект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3528" y="332656"/>
            <a:ext cx="2843808" cy="62373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Прямоугольник 6"/>
          <p:cNvSpPr/>
          <p:nvPr/>
        </p:nvSpPr>
        <p:spPr>
          <a:xfrm>
            <a:off x="3347864" y="1268760"/>
            <a:ext cx="5796136" cy="5016758"/>
          </a:xfrm>
          <a:prstGeom prst="rect">
            <a:avLst/>
          </a:prstGeom>
        </p:spPr>
        <p:txBody>
          <a:bodyPr wrap="square">
            <a:spAutoFit/>
          </a:bodyPr>
          <a:lstStyle/>
          <a:p>
            <a:r>
              <a:rPr lang="ru-RU" sz="3200" dirty="0" smtClean="0">
                <a:solidFill>
                  <a:srgbClr val="FF0000"/>
                </a:solidFill>
                <a:effectLst>
                  <a:outerShdw blurRad="38100" dist="38100" dir="2700000" algn="tl">
                    <a:srgbClr val="000000">
                      <a:alpha val="43137"/>
                    </a:srgbClr>
                  </a:outerShdw>
                </a:effectLst>
              </a:rPr>
              <a:t>Красная книга </a:t>
            </a:r>
            <a:r>
              <a:rPr lang="ru-RU" sz="3200" dirty="0">
                <a:solidFill>
                  <a:schemeClr val="accent2">
                    <a:lumMod val="50000"/>
                  </a:schemeClr>
                </a:solidFill>
              </a:rPr>
              <a:t>— </a:t>
            </a:r>
            <a:r>
              <a:rPr lang="ru-RU" sz="3200" dirty="0">
                <a:solidFill>
                  <a:schemeClr val="accent2">
                    <a:lumMod val="50000"/>
                  </a:schemeClr>
                </a:solidFill>
                <a:effectLst>
                  <a:outerShdw blurRad="38100" dist="38100" dir="2700000" algn="tl">
                    <a:srgbClr val="000000">
                      <a:alpha val="43137"/>
                    </a:srgbClr>
                  </a:outerShdw>
                </a:effectLst>
              </a:rPr>
              <a:t>аннотированный список редких и находящихся под угрозой исчезновения животных, растений и грибов. Красные книги бывают различного уровня — международные, национальные и региональные.</a:t>
            </a:r>
          </a:p>
        </p:txBody>
      </p:sp>
    </p:spTree>
    <p:extLst>
      <p:ext uri="{BB962C8B-B14F-4D97-AF65-F5344CB8AC3E}">
        <p14:creationId xmlns:p14="http://schemas.microsoft.com/office/powerpoint/2010/main" val="1939313229"/>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980728"/>
          </a:xfrm>
        </p:spPr>
        <p:txBody>
          <a:bodyPr/>
          <a:lstStyle/>
          <a:p>
            <a:r>
              <a:rPr lang="ru-RU" dirty="0" smtClean="0"/>
              <a:t>       </a:t>
            </a:r>
            <a:r>
              <a:rPr lang="ru-RU" b="1"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Что такое красная книга?  </a:t>
            </a:r>
            <a:endParaRPr lang="ru-RU"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361" y="764704"/>
            <a:ext cx="9144000" cy="6480720"/>
          </a:xfrm>
        </p:spPr>
        <p:txBody>
          <a:bodyPr/>
          <a:lstStyle/>
          <a:p>
            <a:r>
              <a:rPr lang="ru-RU" sz="2800" dirty="0" smtClean="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Первая </a:t>
            </a:r>
            <a:r>
              <a:rPr lang="ru-RU" sz="2800" dirty="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организационная задача охраны редких и находящихся под угрозой исчезновения видов — их инвентаризация и учёт как в глобальном масштабе, так и в отдельных странах. Без этого нельзя приступать ни к теоретической разработке проблемы, ни к практическим рекомендациям по спасению отдельных видов. Задача не простая, и ещё 30—35 лет назад предпринимались первые попытки составить сначала региональные, а затем мировые сводки редких и исчезающих видов зверей и птиц. Однако сведения были или слишком лаконичны и содержали лишь перечень редких видов, или, напротив, очень громоздки, поскольку включали все имеющиеся данные по биологии и излагали историческую картину сокращения их ареалов.</a:t>
            </a:r>
          </a:p>
        </p:txBody>
      </p:sp>
    </p:spTree>
    <p:extLst>
      <p:ext uri="{BB962C8B-B14F-4D97-AF65-F5344CB8AC3E}">
        <p14:creationId xmlns:p14="http://schemas.microsoft.com/office/powerpoint/2010/main" val="285222950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8" descr="095 калипсо луковичное цв"/>
          <p:cNvPicPr>
            <a:picLocks noChangeAspect="1" noChangeArrowheads="1"/>
          </p:cNvPicPr>
          <p:nvPr/>
        </p:nvPicPr>
        <p:blipFill>
          <a:blip r:embed="rId3"/>
          <a:srcRect/>
          <a:stretch>
            <a:fillRect/>
          </a:stretch>
        </p:blipFill>
        <p:spPr bwMode="auto">
          <a:xfrm>
            <a:off x="1" y="4244116"/>
            <a:ext cx="2339752" cy="261388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Заголовок 1"/>
          <p:cNvSpPr>
            <a:spLocks noGrp="1"/>
          </p:cNvSpPr>
          <p:nvPr>
            <p:ph type="title"/>
          </p:nvPr>
        </p:nvSpPr>
        <p:spPr>
          <a:xfrm>
            <a:off x="1071538" y="1285860"/>
            <a:ext cx="7892950" cy="2857520"/>
          </a:xfrm>
        </p:spPr>
        <p:txBody>
          <a:bodyPr>
            <a:noAutofit/>
          </a:bodyPr>
          <a:lstStyle/>
          <a:p>
            <a:r>
              <a:rPr lang="ru-RU" sz="3200" dirty="0" smtClean="0">
                <a:solidFill>
                  <a:srgbClr val="800000"/>
                </a:solidFill>
                <a:latin typeface="Times New Roman" panose="02020603050405020304" pitchFamily="18" charset="0"/>
                <a:cs typeface="Times New Roman" panose="02020603050405020304" pitchFamily="18" charset="0"/>
              </a:rPr>
              <a:t>В перечень видов, занесенных</a:t>
            </a:r>
            <a:br>
              <a:rPr lang="ru-RU" sz="3200" dirty="0" smtClean="0">
                <a:solidFill>
                  <a:srgbClr val="800000"/>
                </a:solidFill>
                <a:latin typeface="Times New Roman" panose="02020603050405020304" pitchFamily="18" charset="0"/>
                <a:cs typeface="Times New Roman" panose="02020603050405020304" pitchFamily="18" charset="0"/>
              </a:rPr>
            </a:br>
            <a:r>
              <a:rPr lang="ru-RU" sz="3200" dirty="0" smtClean="0">
                <a:solidFill>
                  <a:srgbClr val="800000"/>
                </a:solidFill>
                <a:latin typeface="Times New Roman" panose="02020603050405020304" pitchFamily="18" charset="0"/>
                <a:cs typeface="Times New Roman" panose="02020603050405020304" pitchFamily="18" charset="0"/>
              </a:rPr>
              <a:t>в Красную книгу Тверской области, вошло: </a:t>
            </a:r>
            <a:br>
              <a:rPr lang="ru-RU" sz="3200" dirty="0" smtClean="0">
                <a:solidFill>
                  <a:srgbClr val="800000"/>
                </a:solidFill>
                <a:latin typeface="Times New Roman" panose="02020603050405020304" pitchFamily="18" charset="0"/>
                <a:cs typeface="Times New Roman" panose="02020603050405020304" pitchFamily="18" charset="0"/>
              </a:rPr>
            </a:br>
            <a:r>
              <a:rPr lang="ru-RU" sz="3200" dirty="0" smtClean="0">
                <a:solidFill>
                  <a:srgbClr val="FF0000"/>
                </a:solidFill>
                <a:latin typeface="Times New Roman" panose="02020603050405020304" pitchFamily="18" charset="0"/>
                <a:cs typeface="Times New Roman" panose="02020603050405020304" pitchFamily="18" charset="0"/>
              </a:rPr>
              <a:t>217</a:t>
            </a:r>
            <a:r>
              <a:rPr lang="ru-RU" sz="3200" dirty="0" smtClean="0">
                <a:solidFill>
                  <a:srgbClr val="800000"/>
                </a:solidFill>
                <a:latin typeface="Times New Roman" panose="02020603050405020304" pitchFamily="18" charset="0"/>
                <a:cs typeface="Times New Roman" panose="02020603050405020304" pitchFamily="18" charset="0"/>
              </a:rPr>
              <a:t> видов высших растений; </a:t>
            </a:r>
            <a:br>
              <a:rPr lang="ru-RU" sz="3200" dirty="0" smtClean="0">
                <a:solidFill>
                  <a:srgbClr val="800000"/>
                </a:solidFill>
                <a:latin typeface="Times New Roman" panose="02020603050405020304" pitchFamily="18" charset="0"/>
                <a:cs typeface="Times New Roman" panose="02020603050405020304" pitchFamily="18" charset="0"/>
              </a:rPr>
            </a:br>
            <a:r>
              <a:rPr lang="ru-RU" sz="3200" dirty="0" smtClean="0">
                <a:solidFill>
                  <a:srgbClr val="FF0000"/>
                </a:solidFill>
                <a:latin typeface="Times New Roman" panose="02020603050405020304" pitchFamily="18" charset="0"/>
                <a:cs typeface="Times New Roman" panose="02020603050405020304" pitchFamily="18" charset="0"/>
              </a:rPr>
              <a:t>34</a:t>
            </a:r>
            <a:r>
              <a:rPr lang="ru-RU" sz="3200" dirty="0" smtClean="0">
                <a:solidFill>
                  <a:srgbClr val="800000"/>
                </a:solidFill>
                <a:latin typeface="Times New Roman" panose="02020603050405020304" pitchFamily="18" charset="0"/>
                <a:cs typeface="Times New Roman" panose="02020603050405020304" pitchFamily="18" charset="0"/>
              </a:rPr>
              <a:t> вида лишайников; </a:t>
            </a:r>
            <a:br>
              <a:rPr lang="ru-RU" sz="3200" dirty="0" smtClean="0">
                <a:solidFill>
                  <a:srgbClr val="800000"/>
                </a:solidFill>
                <a:latin typeface="Times New Roman" panose="02020603050405020304" pitchFamily="18" charset="0"/>
                <a:cs typeface="Times New Roman" panose="02020603050405020304" pitchFamily="18" charset="0"/>
              </a:rPr>
            </a:br>
            <a:r>
              <a:rPr lang="ru-RU" sz="3200" dirty="0" smtClean="0">
                <a:solidFill>
                  <a:srgbClr val="FF0000"/>
                </a:solidFill>
                <a:latin typeface="Times New Roman" panose="02020603050405020304" pitchFamily="18" charset="0"/>
                <a:cs typeface="Times New Roman" panose="02020603050405020304" pitchFamily="18" charset="0"/>
              </a:rPr>
              <a:t>18</a:t>
            </a:r>
            <a:r>
              <a:rPr lang="ru-RU" sz="3200" dirty="0" smtClean="0">
                <a:solidFill>
                  <a:srgbClr val="800000"/>
                </a:solidFill>
                <a:latin typeface="Times New Roman" panose="02020603050405020304" pitchFamily="18" charset="0"/>
                <a:cs typeface="Times New Roman" panose="02020603050405020304" pitchFamily="18" charset="0"/>
              </a:rPr>
              <a:t> видов грибов</a:t>
            </a:r>
            <a:br>
              <a:rPr lang="ru-RU" sz="3200" dirty="0" smtClean="0">
                <a:solidFill>
                  <a:srgbClr val="800000"/>
                </a:solidFill>
                <a:latin typeface="Times New Roman" panose="02020603050405020304" pitchFamily="18" charset="0"/>
                <a:cs typeface="Times New Roman" panose="02020603050405020304" pitchFamily="18" charset="0"/>
              </a:rPr>
            </a:br>
            <a:r>
              <a:rPr lang="ru-RU" sz="3200" dirty="0" smtClean="0">
                <a:solidFill>
                  <a:srgbClr val="FF0000"/>
                </a:solidFill>
                <a:latin typeface="Times New Roman" panose="02020603050405020304" pitchFamily="18" charset="0"/>
                <a:cs typeface="Times New Roman" panose="02020603050405020304" pitchFamily="18" charset="0"/>
              </a:rPr>
              <a:t>201 </a:t>
            </a:r>
            <a:r>
              <a:rPr lang="ru-RU" sz="3200" dirty="0" smtClean="0">
                <a:solidFill>
                  <a:srgbClr val="800000"/>
                </a:solidFill>
                <a:latin typeface="Times New Roman" panose="02020603050405020304" pitchFamily="18" charset="0"/>
                <a:cs typeface="Times New Roman" panose="02020603050405020304" pitchFamily="18" charset="0"/>
              </a:rPr>
              <a:t>вид животных</a:t>
            </a:r>
            <a:endParaRPr lang="ru-RU" sz="32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179512" y="357165"/>
            <a:ext cx="8784976" cy="707886"/>
          </a:xfrm>
          <a:prstGeom prst="rect">
            <a:avLst/>
          </a:prstGeom>
        </p:spPr>
        <p:txBody>
          <a:bodyPr wrap="square">
            <a:spAutoFit/>
          </a:bodyPr>
          <a:lstStyle/>
          <a:p>
            <a:pPr algn="ctr">
              <a:defRPr/>
            </a:pPr>
            <a:r>
              <a:rPr lang="ru-RU" sz="4000" b="1" dirty="0">
                <a:solidFill>
                  <a:srgbClr val="00B0F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Красная книга Тверской области</a:t>
            </a:r>
          </a:p>
        </p:txBody>
      </p:sp>
      <p:pic>
        <p:nvPicPr>
          <p:cNvPr id="5" name="Picture 7" descr="70черный аист"/>
          <p:cNvPicPr>
            <a:picLocks noChangeAspect="1" noChangeArrowheads="1"/>
          </p:cNvPicPr>
          <p:nvPr/>
        </p:nvPicPr>
        <p:blipFill>
          <a:blip r:embed="rId4"/>
          <a:srcRect/>
          <a:stretch>
            <a:fillRect/>
          </a:stretch>
        </p:blipFill>
        <p:spPr bwMode="auto">
          <a:xfrm>
            <a:off x="6364287" y="3194050"/>
            <a:ext cx="2779713" cy="36639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73624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heckerboard(across)">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ssolv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dissolv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6034682"/>
          </a:xfrm>
        </p:spPr>
        <p:txBody>
          <a:bodyPr/>
          <a:lstStyle/>
          <a:p>
            <a:pPr algn="ctr"/>
            <a:r>
              <a:rPr lang="ru-RU" sz="6600"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Растения и животные занесённые в Красную книгу Тверской области.</a:t>
            </a:r>
            <a:endParaRPr lang="ru-RU" sz="6600" dirty="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66267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142852"/>
            <a:ext cx="8229600" cy="1252728"/>
          </a:xfrm>
        </p:spPr>
        <p:txBody>
          <a:bodyPr>
            <a:normAutofit/>
          </a:bodyPr>
          <a:lstStyle/>
          <a:p>
            <a:pPr algn="ctr"/>
            <a:r>
              <a:rPr lang="ru-RU" b="1" dirty="0" smtClean="0">
                <a:solidFill>
                  <a:schemeClr val="accent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Венерин Башмачок</a:t>
            </a:r>
            <a:endParaRPr lang="ru-RU" b="1" dirty="0">
              <a:solidFill>
                <a:schemeClr val="accent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7" name="Содержимое 6"/>
          <p:cNvSpPr>
            <a:spLocks noGrp="1"/>
          </p:cNvSpPr>
          <p:nvPr>
            <p:ph idx="1"/>
          </p:nvPr>
        </p:nvSpPr>
        <p:spPr>
          <a:xfrm>
            <a:off x="3781695" y="1313384"/>
            <a:ext cx="5254801" cy="5355976"/>
          </a:xfrm>
        </p:spPr>
        <p:txBody>
          <a:bodyPr>
            <a:noAutofit/>
          </a:bodyPr>
          <a:lstStyle/>
          <a:p>
            <a:pPr marL="0" indent="0">
              <a:buNone/>
            </a:pPr>
            <a:r>
              <a:rPr lang="ru-RU" sz="2400"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Самая крупная орхидея Центральной Росии-Венерин башмачок , названная так за красоту цветка, напоминающее туфлю, деревянный башмачок.</a:t>
            </a:r>
          </a:p>
          <a:p>
            <a:pPr marL="0" indent="0">
              <a:buNone/>
            </a:pPr>
            <a:r>
              <a:rPr lang="ru-RU" sz="2400"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Цветы венериного башмачка сказочно красивы и, наверное слишком бросаются в глаза любителям букетов.</a:t>
            </a:r>
          </a:p>
          <a:p>
            <a:pPr marL="0" indent="0">
              <a:buNone/>
            </a:pPr>
            <a:r>
              <a:rPr lang="ru-RU" sz="2400"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Цветы венериного башмачка-ловушки для насекомых-простачков. Крупный по размерам цветок сулит шмелям и другим любителям сладкое обилие нектара.</a:t>
            </a:r>
          </a:p>
          <a:p>
            <a:pPr marL="0" indent="0">
              <a:buNone/>
            </a:pPr>
            <a:r>
              <a:rPr lang="ru-RU" sz="2400"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Уж больно этот цветок заманчив…</a:t>
            </a:r>
            <a:endParaRPr lang="ru-RU" sz="2400"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6" name="Picture 2"/>
          <p:cNvPicPr>
            <a:picLocks noChangeAspect="1" noChangeArrowheads="1"/>
          </p:cNvPicPr>
          <p:nvPr/>
        </p:nvPicPr>
        <p:blipFill rotWithShape="1">
          <a:blip r:embed="rId2"/>
          <a:srcRect l="7913" r="9282"/>
          <a:stretch/>
        </p:blipFill>
        <p:spPr bwMode="auto">
          <a:xfrm>
            <a:off x="179512" y="1772816"/>
            <a:ext cx="3602183" cy="40788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602374561"/>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wheel(4)">
                                      <p:cBhvr>
                                        <p:cTn id="12" dur="2000"/>
                                        <p:tgtEl>
                                          <p:spTgt spid="7">
                                            <p:txEl>
                                              <p:pRg st="0" end="0"/>
                                            </p:txEl>
                                          </p:spTgt>
                                        </p:tgtEl>
                                      </p:cBhvr>
                                    </p:animEffect>
                                  </p:childTnLst>
                                </p:cTn>
                              </p:par>
                              <p:par>
                                <p:cTn id="13" presetID="21" presetClass="entr" presetSubtype="4" fill="hold" nodeType="with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wheel(4)">
                                      <p:cBhvr>
                                        <p:cTn id="15" dur="2000"/>
                                        <p:tgtEl>
                                          <p:spTgt spid="7">
                                            <p:txEl>
                                              <p:pRg st="1" end="1"/>
                                            </p:txEl>
                                          </p:spTgt>
                                        </p:tgtEl>
                                      </p:cBhvr>
                                    </p:animEffect>
                                  </p:childTnLst>
                                </p:cTn>
                              </p:par>
                              <p:par>
                                <p:cTn id="16" presetID="21" presetClass="entr" presetSubtype="4" fill="hold" nodeType="withEffect">
                                  <p:stCondLst>
                                    <p:cond delay="0"/>
                                  </p:stCondLst>
                                  <p:childTnLst>
                                    <p:set>
                                      <p:cBhvr>
                                        <p:cTn id="17" dur="1" fill="hold">
                                          <p:stCondLst>
                                            <p:cond delay="0"/>
                                          </p:stCondLst>
                                        </p:cTn>
                                        <p:tgtEl>
                                          <p:spTgt spid="7">
                                            <p:txEl>
                                              <p:pRg st="2" end="2"/>
                                            </p:txEl>
                                          </p:spTgt>
                                        </p:tgtEl>
                                        <p:attrNameLst>
                                          <p:attrName>style.visibility</p:attrName>
                                        </p:attrNameLst>
                                      </p:cBhvr>
                                      <p:to>
                                        <p:strVal val="visible"/>
                                      </p:to>
                                    </p:set>
                                    <p:animEffect transition="in" filter="wheel(4)">
                                      <p:cBhvr>
                                        <p:cTn id="18" dur="2000"/>
                                        <p:tgtEl>
                                          <p:spTgt spid="7">
                                            <p:txEl>
                                              <p:pRg st="2" end="2"/>
                                            </p:txEl>
                                          </p:spTgt>
                                        </p:tgtEl>
                                      </p:cBhvr>
                                    </p:animEffect>
                                  </p:childTnLst>
                                </p:cTn>
                              </p:par>
                              <p:par>
                                <p:cTn id="19" presetID="21" presetClass="entr" presetSubtype="4" fill="hold" nodeType="withEffect">
                                  <p:stCondLst>
                                    <p:cond delay="0"/>
                                  </p:stCondLst>
                                  <p:childTnLst>
                                    <p:set>
                                      <p:cBhvr>
                                        <p:cTn id="20" dur="1" fill="hold">
                                          <p:stCondLst>
                                            <p:cond delay="0"/>
                                          </p:stCondLst>
                                        </p:cTn>
                                        <p:tgtEl>
                                          <p:spTgt spid="7">
                                            <p:txEl>
                                              <p:pRg st="3" end="3"/>
                                            </p:txEl>
                                          </p:spTgt>
                                        </p:tgtEl>
                                        <p:attrNameLst>
                                          <p:attrName>style.visibility</p:attrName>
                                        </p:attrNameLst>
                                      </p:cBhvr>
                                      <p:to>
                                        <p:strVal val="visible"/>
                                      </p:to>
                                    </p:set>
                                    <p:animEffect transition="in" filter="wheel(4)">
                                      <p:cBhvr>
                                        <p:cTn id="21" dur="2000"/>
                                        <p:tgtEl>
                                          <p:spTgt spid="7">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diamond(in)">
                                      <p:cBhvr>
                                        <p:cTn id="2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RNRSTYLE" val="Indezine_SM_Title"/>
</p:tagLst>
</file>

<file path=ppt/tags/tag2.xml><?xml version="1.0" encoding="utf-8"?>
<p:tagLst xmlns:a="http://schemas.openxmlformats.org/drawingml/2006/main" xmlns:r="http://schemas.openxmlformats.org/officeDocument/2006/relationships" xmlns:p="http://schemas.openxmlformats.org/presentationml/2006/main">
  <p:tag name="RNRSTYLE" val="Indezine_SM_Text"/>
</p:tagLst>
</file>

<file path=ppt/tags/tag3.xml><?xml version="1.0" encoding="utf-8"?>
<p:tagLst xmlns:a="http://schemas.openxmlformats.org/drawingml/2006/main" xmlns:r="http://schemas.openxmlformats.org/officeDocument/2006/relationships" xmlns:p="http://schemas.openxmlformats.org/presentationml/2006/main">
  <p:tag name="RNRSTYLE" val="Indezine_SM2_Title"/>
</p:tagLst>
</file>

<file path=ppt/tags/tag4.xml><?xml version="1.0" encoding="utf-8"?>
<p:tagLst xmlns:a="http://schemas.openxmlformats.org/drawingml/2006/main" xmlns:r="http://schemas.openxmlformats.org/officeDocument/2006/relationships" xmlns:p="http://schemas.openxmlformats.org/presentationml/2006/main">
  <p:tag name="RNRSTYLE" val="Indezine_SM2_Text"/>
</p:tagLst>
</file>

<file path=ppt/theme/theme1.xml><?xml version="1.0" encoding="utf-8"?>
<a:theme xmlns:a="http://schemas.openxmlformats.org/drawingml/2006/main" name="Тема1">
  <a:themeElements>
    <a:clrScheme name="Тема Office 2">
      <a:dk1>
        <a:srgbClr val="333333"/>
      </a:dk1>
      <a:lt1>
        <a:srgbClr val="FFFFFF"/>
      </a:lt1>
      <a:dk2>
        <a:srgbClr val="009999"/>
      </a:dk2>
      <a:lt2>
        <a:srgbClr val="FFFFFF"/>
      </a:lt2>
      <a:accent1>
        <a:srgbClr val="80BDFF"/>
      </a:accent1>
      <a:accent2>
        <a:srgbClr val="87DE7A"/>
      </a:accent2>
      <a:accent3>
        <a:srgbClr val="AACACA"/>
      </a:accent3>
      <a:accent4>
        <a:srgbClr val="DADADA"/>
      </a:accent4>
      <a:accent5>
        <a:srgbClr val="C0DBFF"/>
      </a:accent5>
      <a:accent6>
        <a:srgbClr val="7AC96E"/>
      </a:accent6>
      <a:hlink>
        <a:srgbClr val="5CE6E6"/>
      </a:hlink>
      <a:folHlink>
        <a:srgbClr val="D3E68A"/>
      </a:folHlink>
    </a:clrScheme>
    <a:fontScheme name="Тема Office">
      <a:majorFont>
        <a:latin typeface="Arial"/>
        <a:ea typeface=""/>
        <a:cs typeface="Arial"/>
      </a:majorFont>
      <a:minorFont>
        <a:latin typeface="Arial"/>
        <a:ea typeface=""/>
        <a:cs typeface="Arial"/>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Тема Office 1">
        <a:dk1>
          <a:srgbClr val="333333"/>
        </a:dk1>
        <a:lt1>
          <a:srgbClr val="FFFFFF"/>
        </a:lt1>
        <a:dk2>
          <a:srgbClr val="009999"/>
        </a:dk2>
        <a:lt2>
          <a:srgbClr val="FFFFFF"/>
        </a:lt2>
        <a:accent1>
          <a:srgbClr val="29CCCC"/>
        </a:accent1>
        <a:accent2>
          <a:srgbClr val="2BD9D9"/>
        </a:accent2>
        <a:accent3>
          <a:srgbClr val="AACACA"/>
        </a:accent3>
        <a:accent4>
          <a:srgbClr val="DADADA"/>
        </a:accent4>
        <a:accent5>
          <a:srgbClr val="ACE2E2"/>
        </a:accent5>
        <a:accent6>
          <a:srgbClr val="26C4C4"/>
        </a:accent6>
        <a:hlink>
          <a:srgbClr val="5CE6E6"/>
        </a:hlink>
        <a:folHlink>
          <a:srgbClr val="61F2F2"/>
        </a:folHlink>
      </a:clrScheme>
      <a:clrMap bg1="dk2" tx1="lt1" bg2="dk1" tx2="lt2" accent1="accent1" accent2="accent2" accent3="accent3" accent4="accent4" accent5="accent5" accent6="accent6" hlink="hlink" folHlink="folHlink"/>
    </a:extraClrScheme>
    <a:extraClrScheme>
      <a:clrScheme name="Тема Office 2">
        <a:dk1>
          <a:srgbClr val="333333"/>
        </a:dk1>
        <a:lt1>
          <a:srgbClr val="FFFFFF"/>
        </a:lt1>
        <a:dk2>
          <a:srgbClr val="009999"/>
        </a:dk2>
        <a:lt2>
          <a:srgbClr val="FFFFFF"/>
        </a:lt2>
        <a:accent1>
          <a:srgbClr val="80BDFF"/>
        </a:accent1>
        <a:accent2>
          <a:srgbClr val="87DE7A"/>
        </a:accent2>
        <a:accent3>
          <a:srgbClr val="AACACA"/>
        </a:accent3>
        <a:accent4>
          <a:srgbClr val="DADADA"/>
        </a:accent4>
        <a:accent5>
          <a:srgbClr val="C0DBFF"/>
        </a:accent5>
        <a:accent6>
          <a:srgbClr val="7AC96E"/>
        </a:accent6>
        <a:hlink>
          <a:srgbClr val="5CE6E6"/>
        </a:hlink>
        <a:folHlink>
          <a:srgbClr val="D3E68A"/>
        </a:folHlink>
      </a:clrScheme>
      <a:clrMap bg1="dk2" tx1="lt1" bg2="dk1" tx2="lt2" accent1="accent1" accent2="accent2" accent3="accent3" accent4="accent4" accent5="accent5" accent6="accent6" hlink="hlink" folHlink="folHlink"/>
    </a:extraClrScheme>
    <a:extraClrScheme>
      <a:clrScheme name="Тема Office 3">
        <a:dk1>
          <a:srgbClr val="333333"/>
        </a:dk1>
        <a:lt1>
          <a:srgbClr val="FFFFFF"/>
        </a:lt1>
        <a:dk2>
          <a:srgbClr val="009999"/>
        </a:dk2>
        <a:lt2>
          <a:srgbClr val="FFFFFF"/>
        </a:lt2>
        <a:accent1>
          <a:srgbClr val="FFB2BA"/>
        </a:accent1>
        <a:accent2>
          <a:srgbClr val="2BD9D9"/>
        </a:accent2>
        <a:accent3>
          <a:srgbClr val="AACACA"/>
        </a:accent3>
        <a:accent4>
          <a:srgbClr val="DADADA"/>
        </a:accent4>
        <a:accent5>
          <a:srgbClr val="FFD5D9"/>
        </a:accent5>
        <a:accent6>
          <a:srgbClr val="26C4C4"/>
        </a:accent6>
        <a:hlink>
          <a:srgbClr val="F2C2E5"/>
        </a:hlink>
        <a:folHlink>
          <a:srgbClr val="FFD8A6"/>
        </a:folHlink>
      </a:clrScheme>
      <a:clrMap bg1="dk2" tx1="lt1" bg2="dk1" tx2="lt2" accent1="accent1" accent2="accent2" accent3="accent3" accent4="accent4" accent5="accent5" accent6="accent6" hlink="hlink" folHlink="folHlink"/>
    </a:extraClrScheme>
    <a:extraClrScheme>
      <a:clrScheme name="Тема Office 4">
        <a:dk1>
          <a:srgbClr val="333333"/>
        </a:dk1>
        <a:lt1>
          <a:srgbClr val="FFFFFF"/>
        </a:lt1>
        <a:dk2>
          <a:srgbClr val="009999"/>
        </a:dk2>
        <a:lt2>
          <a:srgbClr val="FFFFFF"/>
        </a:lt2>
        <a:accent1>
          <a:srgbClr val="DFB2FF"/>
        </a:accent1>
        <a:accent2>
          <a:srgbClr val="FFC2A6"/>
        </a:accent2>
        <a:accent3>
          <a:srgbClr val="AACACA"/>
        </a:accent3>
        <a:accent4>
          <a:srgbClr val="DADADA"/>
        </a:accent4>
        <a:accent5>
          <a:srgbClr val="ECD5FF"/>
        </a:accent5>
        <a:accent6>
          <a:srgbClr val="E7B096"/>
        </a:accent6>
        <a:hlink>
          <a:srgbClr val="EBE78D"/>
        </a:hlink>
        <a:folHlink>
          <a:srgbClr val="5CE6E6"/>
        </a:folHlink>
      </a:clrScheme>
      <a:clrMap bg1="dk2" tx1="lt1" bg2="dk1" tx2="lt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CCCCCC"/>
        </a:lt2>
        <a:accent1>
          <a:srgbClr val="29CCCC"/>
        </a:accent1>
        <a:accent2>
          <a:srgbClr val="2BD9D9"/>
        </a:accent2>
        <a:accent3>
          <a:srgbClr val="FFFFFF"/>
        </a:accent3>
        <a:accent4>
          <a:srgbClr val="000000"/>
        </a:accent4>
        <a:accent5>
          <a:srgbClr val="ACE2E2"/>
        </a:accent5>
        <a:accent6>
          <a:srgbClr val="26C4C4"/>
        </a:accent6>
        <a:hlink>
          <a:srgbClr val="5CE6E6"/>
        </a:hlink>
        <a:folHlink>
          <a:srgbClr val="61F2F2"/>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CCCCCC"/>
        </a:lt2>
        <a:accent1>
          <a:srgbClr val="80BDFF"/>
        </a:accent1>
        <a:accent2>
          <a:srgbClr val="87DE7A"/>
        </a:accent2>
        <a:accent3>
          <a:srgbClr val="FFFFFF"/>
        </a:accent3>
        <a:accent4>
          <a:srgbClr val="000000"/>
        </a:accent4>
        <a:accent5>
          <a:srgbClr val="C0DBFF"/>
        </a:accent5>
        <a:accent6>
          <a:srgbClr val="7AC96E"/>
        </a:accent6>
        <a:hlink>
          <a:srgbClr val="5CE6E6"/>
        </a:hlink>
        <a:folHlink>
          <a:srgbClr val="D3E68A"/>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CCCCCC"/>
        </a:lt2>
        <a:accent1>
          <a:srgbClr val="FFB2BA"/>
        </a:accent1>
        <a:accent2>
          <a:srgbClr val="2BD9D9"/>
        </a:accent2>
        <a:accent3>
          <a:srgbClr val="FFFFFF"/>
        </a:accent3>
        <a:accent4>
          <a:srgbClr val="000000"/>
        </a:accent4>
        <a:accent5>
          <a:srgbClr val="FFD5D9"/>
        </a:accent5>
        <a:accent6>
          <a:srgbClr val="26C4C4"/>
        </a:accent6>
        <a:hlink>
          <a:srgbClr val="F2C2E5"/>
        </a:hlink>
        <a:folHlink>
          <a:srgbClr val="FFD8A6"/>
        </a:folHlink>
      </a:clrScheme>
      <a:clrMap bg1="lt1" tx1="dk1" bg2="lt2" tx2="dk2" accent1="accent1" accent2="accent2" accent3="accent3" accent4="accent4" accent5="accent5" accent6="accent6" hlink="hlink" folHlink="folHlink"/>
    </a:extraClrScheme>
    <a:extraClrScheme>
      <a:clrScheme name="Тема Office 8">
        <a:dk1>
          <a:srgbClr val="000000"/>
        </a:dk1>
        <a:lt1>
          <a:srgbClr val="FFFFFF"/>
        </a:lt1>
        <a:dk2>
          <a:srgbClr val="000000"/>
        </a:dk2>
        <a:lt2>
          <a:srgbClr val="CCCCCC"/>
        </a:lt2>
        <a:accent1>
          <a:srgbClr val="DFB2FF"/>
        </a:accent1>
        <a:accent2>
          <a:srgbClr val="FFC2A6"/>
        </a:accent2>
        <a:accent3>
          <a:srgbClr val="FFFFFF"/>
        </a:accent3>
        <a:accent4>
          <a:srgbClr val="000000"/>
        </a:accent4>
        <a:accent5>
          <a:srgbClr val="ECD5FF"/>
        </a:accent5>
        <a:accent6>
          <a:srgbClr val="E7B096"/>
        </a:accent6>
        <a:hlink>
          <a:srgbClr val="EBE78D"/>
        </a:hlink>
        <a:folHlink>
          <a:srgbClr val="5CE6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1_Default Design 2">
      <a:dk1>
        <a:srgbClr val="333333"/>
      </a:dk1>
      <a:lt1>
        <a:srgbClr val="FFFFFF"/>
      </a:lt1>
      <a:dk2>
        <a:srgbClr val="009999"/>
      </a:dk2>
      <a:lt2>
        <a:srgbClr val="FFFFFF"/>
      </a:lt2>
      <a:accent1>
        <a:srgbClr val="80BDFF"/>
      </a:accent1>
      <a:accent2>
        <a:srgbClr val="87DE7A"/>
      </a:accent2>
      <a:accent3>
        <a:srgbClr val="AACACA"/>
      </a:accent3>
      <a:accent4>
        <a:srgbClr val="DADADA"/>
      </a:accent4>
      <a:accent5>
        <a:srgbClr val="C0DBFF"/>
      </a:accent5>
      <a:accent6>
        <a:srgbClr val="7AC96E"/>
      </a:accent6>
      <a:hlink>
        <a:srgbClr val="5CE6E6"/>
      </a:hlink>
      <a:folHlink>
        <a:srgbClr val="D3E68A"/>
      </a:folHlink>
    </a:clrScheme>
    <a:fontScheme name="1_Default Design">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333333"/>
        </a:dk1>
        <a:lt1>
          <a:srgbClr val="FFFFFF"/>
        </a:lt1>
        <a:dk2>
          <a:srgbClr val="009999"/>
        </a:dk2>
        <a:lt2>
          <a:srgbClr val="FFFFFF"/>
        </a:lt2>
        <a:accent1>
          <a:srgbClr val="29CCCC"/>
        </a:accent1>
        <a:accent2>
          <a:srgbClr val="2BD9D9"/>
        </a:accent2>
        <a:accent3>
          <a:srgbClr val="AACACA"/>
        </a:accent3>
        <a:accent4>
          <a:srgbClr val="DADADA"/>
        </a:accent4>
        <a:accent5>
          <a:srgbClr val="ACE2E2"/>
        </a:accent5>
        <a:accent6>
          <a:srgbClr val="26C4C4"/>
        </a:accent6>
        <a:hlink>
          <a:srgbClr val="5CE6E6"/>
        </a:hlink>
        <a:folHlink>
          <a:srgbClr val="61F2F2"/>
        </a:folHlink>
      </a:clrScheme>
      <a:clrMap bg1="dk2" tx1="lt1" bg2="dk1" tx2="lt2" accent1="accent1" accent2="accent2" accent3="accent3" accent4="accent4" accent5="accent5" accent6="accent6" hlink="hlink" folHlink="folHlink"/>
    </a:extraClrScheme>
    <a:extraClrScheme>
      <a:clrScheme name="1_Default Design 2">
        <a:dk1>
          <a:srgbClr val="333333"/>
        </a:dk1>
        <a:lt1>
          <a:srgbClr val="FFFFFF"/>
        </a:lt1>
        <a:dk2>
          <a:srgbClr val="009999"/>
        </a:dk2>
        <a:lt2>
          <a:srgbClr val="FFFFFF"/>
        </a:lt2>
        <a:accent1>
          <a:srgbClr val="80BDFF"/>
        </a:accent1>
        <a:accent2>
          <a:srgbClr val="87DE7A"/>
        </a:accent2>
        <a:accent3>
          <a:srgbClr val="AACACA"/>
        </a:accent3>
        <a:accent4>
          <a:srgbClr val="DADADA"/>
        </a:accent4>
        <a:accent5>
          <a:srgbClr val="C0DBFF"/>
        </a:accent5>
        <a:accent6>
          <a:srgbClr val="7AC96E"/>
        </a:accent6>
        <a:hlink>
          <a:srgbClr val="5CE6E6"/>
        </a:hlink>
        <a:folHlink>
          <a:srgbClr val="D3E68A"/>
        </a:folHlink>
      </a:clrScheme>
      <a:clrMap bg1="dk2" tx1="lt1" bg2="dk1" tx2="lt2" accent1="accent1" accent2="accent2" accent3="accent3" accent4="accent4" accent5="accent5" accent6="accent6" hlink="hlink" folHlink="folHlink"/>
    </a:extraClrScheme>
    <a:extraClrScheme>
      <a:clrScheme name="1_Default Design 3">
        <a:dk1>
          <a:srgbClr val="333333"/>
        </a:dk1>
        <a:lt1>
          <a:srgbClr val="FFFFFF"/>
        </a:lt1>
        <a:dk2>
          <a:srgbClr val="009999"/>
        </a:dk2>
        <a:lt2>
          <a:srgbClr val="FFFFFF"/>
        </a:lt2>
        <a:accent1>
          <a:srgbClr val="FFB2BA"/>
        </a:accent1>
        <a:accent2>
          <a:srgbClr val="2BD9D9"/>
        </a:accent2>
        <a:accent3>
          <a:srgbClr val="AACACA"/>
        </a:accent3>
        <a:accent4>
          <a:srgbClr val="DADADA"/>
        </a:accent4>
        <a:accent5>
          <a:srgbClr val="FFD5D9"/>
        </a:accent5>
        <a:accent6>
          <a:srgbClr val="26C4C4"/>
        </a:accent6>
        <a:hlink>
          <a:srgbClr val="F2C2E5"/>
        </a:hlink>
        <a:folHlink>
          <a:srgbClr val="FFD8A6"/>
        </a:folHlink>
      </a:clrScheme>
      <a:clrMap bg1="dk2" tx1="lt1" bg2="dk1" tx2="lt2" accent1="accent1" accent2="accent2" accent3="accent3" accent4="accent4" accent5="accent5" accent6="accent6" hlink="hlink" folHlink="folHlink"/>
    </a:extraClrScheme>
    <a:extraClrScheme>
      <a:clrScheme name="1_Default Design 4">
        <a:dk1>
          <a:srgbClr val="333333"/>
        </a:dk1>
        <a:lt1>
          <a:srgbClr val="FFFFFF"/>
        </a:lt1>
        <a:dk2>
          <a:srgbClr val="009999"/>
        </a:dk2>
        <a:lt2>
          <a:srgbClr val="FFFFFF"/>
        </a:lt2>
        <a:accent1>
          <a:srgbClr val="DFB2FF"/>
        </a:accent1>
        <a:accent2>
          <a:srgbClr val="FFC2A6"/>
        </a:accent2>
        <a:accent3>
          <a:srgbClr val="AACACA"/>
        </a:accent3>
        <a:accent4>
          <a:srgbClr val="DADADA"/>
        </a:accent4>
        <a:accent5>
          <a:srgbClr val="ECD5FF"/>
        </a:accent5>
        <a:accent6>
          <a:srgbClr val="E7B096"/>
        </a:accent6>
        <a:hlink>
          <a:srgbClr val="EBE78D"/>
        </a:hlink>
        <a:folHlink>
          <a:srgbClr val="5CE6E6"/>
        </a:folHlink>
      </a:clrScheme>
      <a:clrMap bg1="dk2" tx1="lt1" bg2="dk1" tx2="lt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CCCCCC"/>
        </a:lt2>
        <a:accent1>
          <a:srgbClr val="29CCCC"/>
        </a:accent1>
        <a:accent2>
          <a:srgbClr val="2BD9D9"/>
        </a:accent2>
        <a:accent3>
          <a:srgbClr val="FFFFFF"/>
        </a:accent3>
        <a:accent4>
          <a:srgbClr val="000000"/>
        </a:accent4>
        <a:accent5>
          <a:srgbClr val="ACE2E2"/>
        </a:accent5>
        <a:accent6>
          <a:srgbClr val="26C4C4"/>
        </a:accent6>
        <a:hlink>
          <a:srgbClr val="5CE6E6"/>
        </a:hlink>
        <a:folHlink>
          <a:srgbClr val="61F2F2"/>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CCCCCC"/>
        </a:lt2>
        <a:accent1>
          <a:srgbClr val="80BDFF"/>
        </a:accent1>
        <a:accent2>
          <a:srgbClr val="87DE7A"/>
        </a:accent2>
        <a:accent3>
          <a:srgbClr val="FFFFFF"/>
        </a:accent3>
        <a:accent4>
          <a:srgbClr val="000000"/>
        </a:accent4>
        <a:accent5>
          <a:srgbClr val="C0DBFF"/>
        </a:accent5>
        <a:accent6>
          <a:srgbClr val="7AC96E"/>
        </a:accent6>
        <a:hlink>
          <a:srgbClr val="5CE6E6"/>
        </a:hlink>
        <a:folHlink>
          <a:srgbClr val="D3E68A"/>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CCCCCC"/>
        </a:lt2>
        <a:accent1>
          <a:srgbClr val="FFB2BA"/>
        </a:accent1>
        <a:accent2>
          <a:srgbClr val="2BD9D9"/>
        </a:accent2>
        <a:accent3>
          <a:srgbClr val="FFFFFF"/>
        </a:accent3>
        <a:accent4>
          <a:srgbClr val="000000"/>
        </a:accent4>
        <a:accent5>
          <a:srgbClr val="FFD5D9"/>
        </a:accent5>
        <a:accent6>
          <a:srgbClr val="26C4C4"/>
        </a:accent6>
        <a:hlink>
          <a:srgbClr val="F2C2E5"/>
        </a:hlink>
        <a:folHlink>
          <a:srgbClr val="FFD8A6"/>
        </a:folHlink>
      </a:clrScheme>
      <a:clrMap bg1="lt1" tx1="dk1" bg2="lt2" tx2="dk2" accent1="accent1" accent2="accent2" accent3="accent3" accent4="accent4" accent5="accent5" accent6="accent6" hlink="hlink" folHlink="folHlink"/>
    </a:extraClrScheme>
    <a:extraClrScheme>
      <a:clrScheme name="1_Default Design 8">
        <a:dk1>
          <a:srgbClr val="000000"/>
        </a:dk1>
        <a:lt1>
          <a:srgbClr val="FFFFFF"/>
        </a:lt1>
        <a:dk2>
          <a:srgbClr val="000000"/>
        </a:dk2>
        <a:lt2>
          <a:srgbClr val="CCCCCC"/>
        </a:lt2>
        <a:accent1>
          <a:srgbClr val="DFB2FF"/>
        </a:accent1>
        <a:accent2>
          <a:srgbClr val="FFC2A6"/>
        </a:accent2>
        <a:accent3>
          <a:srgbClr val="FFFFFF"/>
        </a:accent3>
        <a:accent4>
          <a:srgbClr val="000000"/>
        </a:accent4>
        <a:accent5>
          <a:srgbClr val="ECD5FF"/>
        </a:accent5>
        <a:accent6>
          <a:srgbClr val="E7B096"/>
        </a:accent6>
        <a:hlink>
          <a:srgbClr val="EBE78D"/>
        </a:hlink>
        <a:folHlink>
          <a:srgbClr val="5CE6E6"/>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Тема2">
  <a:themeElements>
    <a:clrScheme name="Тема Office 3">
      <a:dk1>
        <a:srgbClr val="000000"/>
      </a:dk1>
      <a:lt1>
        <a:srgbClr val="90EE90"/>
      </a:lt1>
      <a:dk2>
        <a:srgbClr val="000000"/>
      </a:dk2>
      <a:lt2>
        <a:srgbClr val="A8A8A8"/>
      </a:lt2>
      <a:accent1>
        <a:srgbClr val="FF369E"/>
      </a:accent1>
      <a:accent2>
        <a:srgbClr val="FF8932"/>
      </a:accent2>
      <a:accent3>
        <a:srgbClr val="C6F5C6"/>
      </a:accent3>
      <a:accent4>
        <a:srgbClr val="000000"/>
      </a:accent4>
      <a:accent5>
        <a:srgbClr val="FFAECC"/>
      </a:accent5>
      <a:accent6>
        <a:srgbClr val="E77C2C"/>
      </a:accent6>
      <a:hlink>
        <a:srgbClr val="CA0D00"/>
      </a:hlink>
      <a:folHlink>
        <a:srgbClr val="009C00"/>
      </a:folHlink>
    </a:clrScheme>
    <a:fontScheme name="Тема Office">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Тема Office 1">
        <a:dk1>
          <a:srgbClr val="000000"/>
        </a:dk1>
        <a:lt1>
          <a:srgbClr val="90EE90"/>
        </a:lt1>
        <a:dk2>
          <a:srgbClr val="000000"/>
        </a:dk2>
        <a:lt2>
          <a:srgbClr val="A8A8A8"/>
        </a:lt2>
        <a:accent1>
          <a:srgbClr val="BCF4BC"/>
        </a:accent1>
        <a:accent2>
          <a:srgbClr val="4DE34D"/>
        </a:accent2>
        <a:accent3>
          <a:srgbClr val="C6F5C6"/>
        </a:accent3>
        <a:accent4>
          <a:srgbClr val="000000"/>
        </a:accent4>
        <a:accent5>
          <a:srgbClr val="DAF8DA"/>
        </a:accent5>
        <a:accent6>
          <a:srgbClr val="45CE45"/>
        </a:accent6>
        <a:hlink>
          <a:srgbClr val="1DB01B"/>
        </a:hlink>
        <a:folHlink>
          <a:srgbClr val="126E11"/>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90EE90"/>
        </a:lt1>
        <a:dk2>
          <a:srgbClr val="000000"/>
        </a:dk2>
        <a:lt2>
          <a:srgbClr val="A8A8A8"/>
        </a:lt2>
        <a:accent1>
          <a:srgbClr val="C9FF2F"/>
        </a:accent1>
        <a:accent2>
          <a:srgbClr val="01FF00"/>
        </a:accent2>
        <a:accent3>
          <a:srgbClr val="C6F5C6"/>
        </a:accent3>
        <a:accent4>
          <a:srgbClr val="000000"/>
        </a:accent4>
        <a:accent5>
          <a:srgbClr val="E1FFAD"/>
        </a:accent5>
        <a:accent6>
          <a:srgbClr val="01E700"/>
        </a:accent6>
        <a:hlink>
          <a:srgbClr val="7C9C11"/>
        </a:hlink>
        <a:folHlink>
          <a:srgbClr val="126FA3"/>
        </a:folHlink>
      </a:clrScheme>
      <a:clrMap bg1="lt1" tx1="dk1" bg2="lt2" tx2="dk2" accent1="accent1" accent2="accent2" accent3="accent3" accent4="accent4" accent5="accent5" accent6="accent6" hlink="hlink" folHlink="folHlink"/>
    </a:extraClrScheme>
    <a:extraClrScheme>
      <a:clrScheme name="Тема Office 3">
        <a:dk1>
          <a:srgbClr val="000000"/>
        </a:dk1>
        <a:lt1>
          <a:srgbClr val="90EE90"/>
        </a:lt1>
        <a:dk2>
          <a:srgbClr val="000000"/>
        </a:dk2>
        <a:lt2>
          <a:srgbClr val="A8A8A8"/>
        </a:lt2>
        <a:accent1>
          <a:srgbClr val="FF369E"/>
        </a:accent1>
        <a:accent2>
          <a:srgbClr val="FF8932"/>
        </a:accent2>
        <a:accent3>
          <a:srgbClr val="C6F5C6"/>
        </a:accent3>
        <a:accent4>
          <a:srgbClr val="000000"/>
        </a:accent4>
        <a:accent5>
          <a:srgbClr val="FFAECC"/>
        </a:accent5>
        <a:accent6>
          <a:srgbClr val="E77C2C"/>
        </a:accent6>
        <a:hlink>
          <a:srgbClr val="CA0D00"/>
        </a:hlink>
        <a:folHlink>
          <a:srgbClr val="009C00"/>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90EE90"/>
        </a:lt1>
        <a:dk2>
          <a:srgbClr val="000000"/>
        </a:dk2>
        <a:lt2>
          <a:srgbClr val="A8A8A8"/>
        </a:lt2>
        <a:accent1>
          <a:srgbClr val="F47971"/>
        </a:accent1>
        <a:accent2>
          <a:srgbClr val="F2DD59"/>
        </a:accent2>
        <a:accent3>
          <a:srgbClr val="C6F5C6"/>
        </a:accent3>
        <a:accent4>
          <a:srgbClr val="000000"/>
        </a:accent4>
        <a:accent5>
          <a:srgbClr val="F8BEBB"/>
        </a:accent5>
        <a:accent6>
          <a:srgbClr val="DBC850"/>
        </a:accent6>
        <a:hlink>
          <a:srgbClr val="230EA7"/>
        </a:hlink>
        <a:folHlink>
          <a:srgbClr val="0A880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A8A8A8"/>
        </a:lt2>
        <a:accent1>
          <a:srgbClr val="BCF4BC"/>
        </a:accent1>
        <a:accent2>
          <a:srgbClr val="4DE34D"/>
        </a:accent2>
        <a:accent3>
          <a:srgbClr val="FFFFFF"/>
        </a:accent3>
        <a:accent4>
          <a:srgbClr val="000000"/>
        </a:accent4>
        <a:accent5>
          <a:srgbClr val="DAF8DA"/>
        </a:accent5>
        <a:accent6>
          <a:srgbClr val="45CE45"/>
        </a:accent6>
        <a:hlink>
          <a:srgbClr val="1DB01B"/>
        </a:hlink>
        <a:folHlink>
          <a:srgbClr val="126E11"/>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A8A8A8"/>
        </a:lt2>
        <a:accent1>
          <a:srgbClr val="C9FF2F"/>
        </a:accent1>
        <a:accent2>
          <a:srgbClr val="01FF00"/>
        </a:accent2>
        <a:accent3>
          <a:srgbClr val="FFFFFF"/>
        </a:accent3>
        <a:accent4>
          <a:srgbClr val="000000"/>
        </a:accent4>
        <a:accent5>
          <a:srgbClr val="E1FFAD"/>
        </a:accent5>
        <a:accent6>
          <a:srgbClr val="01E700"/>
        </a:accent6>
        <a:hlink>
          <a:srgbClr val="7C9C11"/>
        </a:hlink>
        <a:folHlink>
          <a:srgbClr val="126FA3"/>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A8A8A8"/>
        </a:lt2>
        <a:accent1>
          <a:srgbClr val="FF369E"/>
        </a:accent1>
        <a:accent2>
          <a:srgbClr val="FF8932"/>
        </a:accent2>
        <a:accent3>
          <a:srgbClr val="FFFFFF"/>
        </a:accent3>
        <a:accent4>
          <a:srgbClr val="000000"/>
        </a:accent4>
        <a:accent5>
          <a:srgbClr val="FFAECC"/>
        </a:accent5>
        <a:accent6>
          <a:srgbClr val="E77C2C"/>
        </a:accent6>
        <a:hlink>
          <a:srgbClr val="CA0D00"/>
        </a:hlink>
        <a:folHlink>
          <a:srgbClr val="009C00"/>
        </a:folHlink>
      </a:clrScheme>
      <a:clrMap bg1="lt1" tx1="dk1" bg2="lt2" tx2="dk2" accent1="accent1" accent2="accent2" accent3="accent3" accent4="accent4" accent5="accent5" accent6="accent6" hlink="hlink" folHlink="folHlink"/>
    </a:extraClrScheme>
    <a:extraClrScheme>
      <a:clrScheme name="Тема Office 8">
        <a:dk1>
          <a:srgbClr val="000000"/>
        </a:dk1>
        <a:lt1>
          <a:srgbClr val="FFFFFF"/>
        </a:lt1>
        <a:dk2>
          <a:srgbClr val="000000"/>
        </a:dk2>
        <a:lt2>
          <a:srgbClr val="A8A8A8"/>
        </a:lt2>
        <a:accent1>
          <a:srgbClr val="F47971"/>
        </a:accent1>
        <a:accent2>
          <a:srgbClr val="F2DD59"/>
        </a:accent2>
        <a:accent3>
          <a:srgbClr val="FFFFFF"/>
        </a:accent3>
        <a:accent4>
          <a:srgbClr val="000000"/>
        </a:accent4>
        <a:accent5>
          <a:srgbClr val="F8BEBB"/>
        </a:accent5>
        <a:accent6>
          <a:srgbClr val="DBC850"/>
        </a:accent6>
        <a:hlink>
          <a:srgbClr val="230EA7"/>
        </a:hlink>
        <a:folHlink>
          <a:srgbClr val="0A880A"/>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Тема1</Template>
  <TotalTime>230</TotalTime>
  <Words>1403</Words>
  <Application>Microsoft Office PowerPoint</Application>
  <PresentationFormat>Экран (4:3)</PresentationFormat>
  <Paragraphs>74</Paragraphs>
  <Slides>29</Slides>
  <Notes>1</Notes>
  <HiddenSlides>0</HiddenSlides>
  <MMClips>0</MMClips>
  <ScaleCrop>false</ScaleCrop>
  <HeadingPairs>
    <vt:vector size="4" baseType="variant">
      <vt:variant>
        <vt:lpstr>Тема</vt:lpstr>
      </vt:variant>
      <vt:variant>
        <vt:i4>3</vt:i4>
      </vt:variant>
      <vt:variant>
        <vt:lpstr>Заголовки слайдов</vt:lpstr>
      </vt:variant>
      <vt:variant>
        <vt:i4>29</vt:i4>
      </vt:variant>
    </vt:vector>
  </HeadingPairs>
  <TitlesOfParts>
    <vt:vector size="32" baseType="lpstr">
      <vt:lpstr>Тема1</vt:lpstr>
      <vt:lpstr>1_Default Design</vt:lpstr>
      <vt:lpstr>Тема2</vt:lpstr>
      <vt:lpstr>Исследовательская работа на тему: Животные и растения Красной книги Тверской области.</vt:lpstr>
      <vt:lpstr>Презентация PowerPoint</vt:lpstr>
      <vt:lpstr>Цель работы:</vt:lpstr>
      <vt:lpstr>Задачи:</vt:lpstr>
      <vt:lpstr>              Красная книга</vt:lpstr>
      <vt:lpstr>       Что такое красная книга?  </vt:lpstr>
      <vt:lpstr>В перечень видов, занесенных в Красную книгу Тверской области, вошло:  217 видов высших растений;  34 вида лишайников;  18 видов грибов 201 вид животных</vt:lpstr>
      <vt:lpstr>Растения и животные занесённые в Красную книгу Тверской области.</vt:lpstr>
      <vt:lpstr>Венерин Башмачок</vt:lpstr>
      <vt:lpstr>Многоножка  обыкновенная </vt:lpstr>
      <vt:lpstr>Бессмертник песчаный </vt:lpstr>
      <vt:lpstr>Вороника черная </vt:lpstr>
      <vt:lpstr>ВОРОБЕЙНИК ЛЕКАРСТВЕННЫЙ </vt:lpstr>
      <vt:lpstr>Прострел раскрытый</vt:lpstr>
      <vt:lpstr>                 Серпоклюв</vt:lpstr>
      <vt:lpstr>            Орёл могильник</vt:lpstr>
      <vt:lpstr>Бородатая неясыть</vt:lpstr>
      <vt:lpstr>Крачка белокрылая</vt:lpstr>
      <vt:lpstr>               Подкаменщик</vt:lpstr>
      <vt:lpstr>Прыткая ящерица</vt:lpstr>
      <vt:lpstr> Шмель Черского</vt:lpstr>
      <vt:lpstr>Презентация PowerPoint</vt:lpstr>
      <vt:lpstr>Презентация PowerPoint</vt:lpstr>
      <vt:lpstr>Презентация PowerPoint</vt:lpstr>
      <vt:lpstr>Презентация PowerPoint</vt:lpstr>
      <vt:lpstr>Заключение:</vt:lpstr>
      <vt:lpstr>Презентация PowerPoint</vt:lpstr>
      <vt:lpstr>Информационные источники:</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Животные красной книги</dc:title>
  <dc:creator>Maya</dc:creator>
  <cp:lastModifiedBy>Maya</cp:lastModifiedBy>
  <cp:revision>18</cp:revision>
  <dcterms:created xsi:type="dcterms:W3CDTF">2013-04-14T15:05:20Z</dcterms:created>
  <dcterms:modified xsi:type="dcterms:W3CDTF">2014-01-22T09:39:03Z</dcterms:modified>
</cp:coreProperties>
</file>