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7" r:id="rId2"/>
    <p:sldId id="280" r:id="rId3"/>
    <p:sldId id="281" r:id="rId4"/>
    <p:sldId id="278" r:id="rId5"/>
    <p:sldId id="258" r:id="rId6"/>
    <p:sldId id="282" r:id="rId7"/>
    <p:sldId id="283" r:id="rId8"/>
    <p:sldId id="287" r:id="rId9"/>
    <p:sldId id="288" r:id="rId10"/>
    <p:sldId id="259" r:id="rId11"/>
    <p:sldId id="285" r:id="rId12"/>
    <p:sldId id="286" r:id="rId13"/>
    <p:sldId id="260" r:id="rId14"/>
    <p:sldId id="289" r:id="rId15"/>
    <p:sldId id="306" r:id="rId16"/>
    <p:sldId id="290" r:id="rId17"/>
    <p:sldId id="291" r:id="rId18"/>
    <p:sldId id="292" r:id="rId19"/>
    <p:sldId id="293" r:id="rId20"/>
    <p:sldId id="305" r:id="rId21"/>
    <p:sldId id="294" r:id="rId22"/>
    <p:sldId id="295" r:id="rId23"/>
    <p:sldId id="296" r:id="rId24"/>
    <p:sldId id="297" r:id="rId25"/>
    <p:sldId id="298" r:id="rId26"/>
    <p:sldId id="299" r:id="rId27"/>
    <p:sldId id="267" r:id="rId28"/>
    <p:sldId id="300" r:id="rId29"/>
    <p:sldId id="301" r:id="rId30"/>
    <p:sldId id="302" r:id="rId31"/>
    <p:sldId id="303" r:id="rId32"/>
    <p:sldId id="304" r:id="rId33"/>
    <p:sldId id="307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AB408-5BF7-4F99-A9E0-B05159326D44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92909-4BB6-484D-B343-4ABA01596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39AAA-7B31-4039-9082-2F0E2E85170C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D06C2-CC5C-4818-9D11-F2FBF6D6E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48EB0-2A74-4209-9714-C64A999FABA6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E6292-0278-41FD-AFBC-01D29229F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AFE6F-911B-41ED-844E-BF641ACC56EC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DA20D-2340-4C3E-A2EE-B829FB3B5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8185-76E7-42E7-806D-7D13C37A74C8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102C7-98B4-4EA2-AFB7-EBF80671B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E176-0FAC-493B-AFBE-386BEDB8A7AB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6833A-CC2C-4781-AE5D-CE6D0F971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4EFD9-CB95-4CF4-86C9-DAFAB34FBACC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DE1AB-9C46-4716-9065-02C658B13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D63FC-E90C-44F1-9DA4-9CA97966508D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88B90-3C27-4FAE-A9C3-BD4CB50BB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419C8-CF12-45CC-B6BE-A8BC3CD0FE2A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5F269-53D5-4C52-A307-B101EEFE7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E6C2A-B0B3-42AA-A185-EC66E754E2DC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17BA-2E6B-4B7E-9A5D-F79343B5B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09608-C9A3-42F7-9587-F7A41B21367B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F92CD-D141-4D8C-8B2C-6100F244B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8871AC-B59C-40EB-BF15-F448F6526EF6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E6654A-047F-46AA-893A-F22974772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96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xfrm>
            <a:off x="457200" y="1340768"/>
            <a:ext cx="8229600" cy="1656184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dirty="0" smtClean="0">
                <a:ln>
                  <a:noFill/>
                </a:ln>
                <a:solidFill>
                  <a:srgbClr val="FFFF00"/>
                </a:solidFill>
                <a:effectLst/>
                <a:latin typeface="French Script MT" pitchFamily="66" charset="0"/>
              </a:rPr>
              <a:t>ИСТОРИЯ РУССКОГО БАЛА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>
          <a:xfrm>
            <a:off x="4500563" y="3357563"/>
            <a:ext cx="4186237" cy="2951162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Автор: Карнофель Кристина, студентка </a:t>
            </a:r>
            <a:r>
              <a:rPr lang="ru-RU" sz="2000" b="1" dirty="0" smtClean="0">
                <a:solidFill>
                  <a:srgbClr val="FFFF00"/>
                </a:solidFill>
              </a:rPr>
              <a:t>2 </a:t>
            </a:r>
            <a:r>
              <a:rPr lang="ru-RU" sz="2000" b="1" dirty="0" smtClean="0">
                <a:solidFill>
                  <a:srgbClr val="FFFF00"/>
                </a:solidFill>
              </a:rPr>
              <a:t>курса Иркутского техникума речного и автомобильного транспорта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Руководитель: Мелешкина М.В., преподаватель истории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66" descr="http://shkolazhizni.ru/img/content/i54/54192_or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7402" r="7402"/>
          <a:stretch>
            <a:fillRect/>
          </a:stretch>
        </p:blipFill>
        <p:spPr>
          <a:xfrm>
            <a:off x="4788024" y="1916832"/>
            <a:ext cx="3994158" cy="2995620"/>
          </a:xfrm>
          <a:noFill/>
          <a:ln w="9525">
            <a:noFill/>
          </a:ln>
        </p:spPr>
      </p:pic>
      <p:sp>
        <p:nvSpPr>
          <p:cNvPr id="22530" name="Текст 3"/>
          <p:cNvSpPr>
            <a:spLocks noGrp="1"/>
          </p:cNvSpPr>
          <p:nvPr>
            <p:ph type="body" sz="half" idx="2"/>
          </p:nvPr>
        </p:nvSpPr>
        <p:spPr>
          <a:xfrm>
            <a:off x="827088" y="5157788"/>
            <a:ext cx="7632700" cy="13001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FF00"/>
                </a:solidFill>
              </a:rPr>
              <a:t>Сезон балов в России длился с Рождества до последнего дня Масленицы и возобновлялся уже после Великого поста</a:t>
            </a:r>
          </a:p>
        </p:txBody>
      </p:sp>
      <p:pic>
        <p:nvPicPr>
          <p:cNvPr id="22531" name="Рисунок 3" descr="http://rudocs.exdat.com/pars_docs/tw_refs/382/381100/381100_html_3f8092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41814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1"/>
          </p:nvPr>
        </p:nvSpPr>
        <p:spPr>
          <a:xfrm>
            <a:off x="179388" y="4149725"/>
            <a:ext cx="4321175" cy="21590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       В залах горели тысячи свечей, помещения украшались гирляндами из цветов</a:t>
            </a:r>
          </a:p>
        </p:txBody>
      </p:sp>
      <p:pic>
        <p:nvPicPr>
          <p:cNvPr id="23554" name="Рисунок 87" descr="http://dreamworlds.ru/uploads/posts/2009-04/thumbs/1239128288_s64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465638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99" descr="http://wp.gabblgob.net/wp-content/uploads/2012/01/012012_1632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86113"/>
            <a:ext cx="4432300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1"/>
          </p:nvPr>
        </p:nvSpPr>
        <p:spPr>
          <a:xfrm>
            <a:off x="179388" y="3860800"/>
            <a:ext cx="3887787" cy="2736850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sz="2000" smtClean="0"/>
              <a:t>       </a:t>
            </a:r>
            <a:r>
              <a:rPr lang="ru-RU" sz="2000" b="1" smtClean="0">
                <a:solidFill>
                  <a:srgbClr val="FFFF00"/>
                </a:solidFill>
              </a:rPr>
              <a:t>Во время балов гостям предлагали угощения.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       В особых комнатах курили, играли в шахматы и шашки.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      Очень часто после танцев давали небольшой концерт    специально приглашенных артистов.</a:t>
            </a:r>
          </a:p>
        </p:txBody>
      </p:sp>
      <p:pic>
        <p:nvPicPr>
          <p:cNvPr id="24578" name="Рисунок 120" descr="http://larevuemoutarde.free.fr/cafe-des-poetes/images/accue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5400675" cy="336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123" descr="http://territa.ru/_ph/29/2/3229433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22638"/>
            <a:ext cx="4556125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Текст 3"/>
          <p:cNvSpPr>
            <a:spLocks noGrp="1"/>
          </p:cNvSpPr>
          <p:nvPr>
            <p:ph type="body" sz="half" idx="2"/>
          </p:nvPr>
        </p:nvSpPr>
        <p:spPr>
          <a:xfrm>
            <a:off x="900113" y="5229225"/>
            <a:ext cx="7056437" cy="1079500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FFFF00"/>
                </a:solidFill>
              </a:rPr>
              <a:t>Девятнадцатый век стал веком массовых бальных танцев. Танцевали мазурку, вальс, катильон, польку.</a:t>
            </a:r>
          </a:p>
        </p:txBody>
      </p:sp>
      <p:pic>
        <p:nvPicPr>
          <p:cNvPr id="25602" name="Рисунок 114" descr="http://www.stihi.ru/pics/2011/09/06/2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836613"/>
            <a:ext cx="51752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117" descr="http://www.stihi.ru/pics/2008/05/11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3097212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Текст 3"/>
          <p:cNvSpPr>
            <a:spLocks noGrp="1"/>
          </p:cNvSpPr>
          <p:nvPr>
            <p:ph type="body" sz="half" idx="2"/>
          </p:nvPr>
        </p:nvSpPr>
        <p:spPr>
          <a:xfrm>
            <a:off x="900113" y="476250"/>
            <a:ext cx="7200900" cy="2305050"/>
          </a:xfrm>
        </p:spPr>
        <p:txBody>
          <a:bodyPr/>
          <a:lstStyle/>
          <a:p>
            <a:r>
              <a:rPr lang="ru-RU" sz="3600" b="1" smtClean="0">
                <a:solidFill>
                  <a:srgbClr val="FFFF00"/>
                </a:solidFill>
              </a:rPr>
              <a:t>Так было в центральной части России. А как же дела обстояли в Сибири, Иркутске?</a:t>
            </a:r>
          </a:p>
        </p:txBody>
      </p:sp>
      <p:pic>
        <p:nvPicPr>
          <p:cNvPr id="26626" name="Picture 1" descr="43804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636838"/>
            <a:ext cx="492760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Текст 3"/>
          <p:cNvSpPr>
            <a:spLocks noGrp="1"/>
          </p:cNvSpPr>
          <p:nvPr>
            <p:ph type="body" sz="half" idx="2"/>
          </p:nvPr>
        </p:nvSpPr>
        <p:spPr>
          <a:xfrm>
            <a:off x="827088" y="5373688"/>
            <a:ext cx="7561262" cy="792162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Балы в Иркутске получают популярность ещё в начале </a:t>
            </a:r>
            <a:r>
              <a:rPr lang="en-US" sz="2000" b="1" smtClean="0">
                <a:solidFill>
                  <a:srgbClr val="FFFF00"/>
                </a:solidFill>
              </a:rPr>
              <a:t>XIX </a:t>
            </a:r>
            <a:r>
              <a:rPr lang="ru-RU" sz="2000" b="1" smtClean="0">
                <a:solidFill>
                  <a:srgbClr val="FFFF00"/>
                </a:solidFill>
              </a:rPr>
              <a:t>в.</a:t>
            </a:r>
            <a:endParaRPr lang="ru-RU" sz="2000" smtClean="0"/>
          </a:p>
        </p:txBody>
      </p:sp>
      <p:pic>
        <p:nvPicPr>
          <p:cNvPr id="27650" name="Рисунок 2" descr="http://www.cbs.irkutsk.ru/images/0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260350"/>
            <a:ext cx="48244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Текст 3"/>
          <p:cNvSpPr>
            <a:spLocks noGrp="1"/>
          </p:cNvSpPr>
          <p:nvPr>
            <p:ph type="body" sz="half" idx="2"/>
          </p:nvPr>
        </p:nvSpPr>
        <p:spPr>
          <a:xfrm>
            <a:off x="250825" y="5084763"/>
            <a:ext cx="8893175" cy="1296987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Особенно балы прославились при губернаторе </a:t>
            </a:r>
          </a:p>
          <a:p>
            <a:r>
              <a:rPr lang="ru-RU" sz="2000" b="1" smtClean="0">
                <a:solidFill>
                  <a:srgbClr val="FFFF00"/>
                </a:solidFill>
              </a:rPr>
              <a:t>Николае Ивановиче Трескине.</a:t>
            </a:r>
          </a:p>
        </p:txBody>
      </p:sp>
      <p:pic>
        <p:nvPicPr>
          <p:cNvPr id="28674" name="Picture 2" descr="http://russiasib.ru/wp-content/uploads/2012/11/%D1%82%D1%80%D0%B5%D1%81%D0%BA%D0%B8%D0%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49275"/>
            <a:ext cx="2663825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129" descr="http://img01.chitalnya.ru/upload2/403/8738575694151223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692150"/>
            <a:ext cx="5184775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Текст 3"/>
          <p:cNvSpPr>
            <a:spLocks noGrp="1"/>
          </p:cNvSpPr>
          <p:nvPr>
            <p:ph type="body" sz="half" idx="2"/>
          </p:nvPr>
        </p:nvSpPr>
        <p:spPr>
          <a:xfrm>
            <a:off x="468313" y="4437063"/>
            <a:ext cx="3382962" cy="1728787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В 16-18 лет на балы начинали выезжать девушки</a:t>
            </a:r>
          </a:p>
        </p:txBody>
      </p:sp>
      <p:pic>
        <p:nvPicPr>
          <p:cNvPr id="29698" name="Рисунок 132" descr="http://img-fotki.yandex.ru/get/4706/21150605.86/0_5d2d7_1863d4e2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360045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108" descr="http://img13.nnm.ru/imagez/gallery/5/0/1/8/2/501822f08eafb17dac09e4521b32791c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429000"/>
            <a:ext cx="424815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572000" y="541338"/>
            <a:ext cx="40322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Бал – настоящая находка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юных франтов и для дам;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Его с восторгом ждет красотка,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Он праздник пасмурным отцам.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Чтоб дочка куколкой оделась,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Хлопочет опытная мать,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чтоб она не засиделась,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Везет её потанцевать. </a:t>
            </a:r>
            <a:endParaRPr lang="ru-RU" sz="2000" b="1" i="1">
              <a:solidFill>
                <a:srgbClr val="FFFF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(Ф.Кони)</a:t>
            </a:r>
            <a:endParaRPr lang="ru-RU" sz="2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Текст 3"/>
          <p:cNvSpPr>
            <a:spLocks noGrp="1"/>
          </p:cNvSpPr>
          <p:nvPr>
            <p:ph type="body" sz="half" idx="2"/>
          </p:nvPr>
        </p:nvSpPr>
        <p:spPr>
          <a:xfrm>
            <a:off x="900113" y="5229225"/>
            <a:ext cx="7488237" cy="1008063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Одежде уделялось особое внимание. Для мужчин – фрак с бабочкой и жилетом. Для дам шились легчайшие наряды из шёлка, газа, кружев.</a:t>
            </a:r>
          </a:p>
        </p:txBody>
      </p:sp>
      <p:pic>
        <p:nvPicPr>
          <p:cNvPr id="5" name="Содержимое 4" descr="clip_image0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3831989" cy="4176465"/>
          </a:xfrm>
          <a:prstGeom prst="rect">
            <a:avLst/>
          </a:prstGeo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</p:pic>
      <p:pic>
        <p:nvPicPr>
          <p:cNvPr id="30723" name="Рисунок 54" descr="http://artinvestment.ru/content/download/news_2011/20111208_gagar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836613"/>
            <a:ext cx="43672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Текст 3"/>
          <p:cNvSpPr>
            <a:spLocks noGrp="1"/>
          </p:cNvSpPr>
          <p:nvPr>
            <p:ph type="body" sz="half" idx="2"/>
          </p:nvPr>
        </p:nvSpPr>
        <p:spPr>
          <a:xfrm>
            <a:off x="1258888" y="1557338"/>
            <a:ext cx="6337300" cy="3671887"/>
          </a:xfrm>
        </p:spPr>
        <p:txBody>
          <a:bodyPr/>
          <a:lstStyle/>
          <a:p>
            <a:r>
              <a:rPr lang="ru-RU" sz="2800" b="1" smtClean="0">
                <a:solidFill>
                  <a:srgbClr val="FFFF00"/>
                </a:solidFill>
              </a:rPr>
              <a:t>Балы в Иркутске давались в Биржевом зале, иногда в Портновском саду или Комендантской роще, в зале Городской Думы, в Клубе общества приказчиков и в Общественном собрании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1"/>
          </p:nvPr>
        </p:nvSpPr>
        <p:spPr>
          <a:xfrm>
            <a:off x="5003800" y="476250"/>
            <a:ext cx="3683000" cy="31686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      Театрализованный бал в Иркутске 10 июня 2012 г. в сквере возле Драматического театра им. Н.П. Охлопкова</a:t>
            </a:r>
          </a:p>
        </p:txBody>
      </p:sp>
      <p:pic>
        <p:nvPicPr>
          <p:cNvPr id="14338" name="Рисунок 160" descr="http://www.gazetairkutsk.ru/wp-content/uploads/2012/06/kostum-dramteat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4465638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163" descr="http://www.gazetairkutsk.ru/wp-content/uploads/2012/06/kostum-dramteatr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573463"/>
            <a:ext cx="44640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172" descr="http://www.gazetairkutsk.ru/wp-content/uploads/2012/06/kostum-dramteatr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781300"/>
            <a:ext cx="4176712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Текст 3"/>
          <p:cNvSpPr>
            <a:spLocks noGrp="1"/>
          </p:cNvSpPr>
          <p:nvPr>
            <p:ph type="body" sz="half" idx="2"/>
          </p:nvPr>
        </p:nvSpPr>
        <p:spPr>
          <a:xfrm>
            <a:off x="2051050" y="5084763"/>
            <a:ext cx="5486400" cy="1223962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Купеческий бал в Иркутске". Автор Куликов</a:t>
            </a:r>
            <a:r>
              <a:rPr lang="ru-RU" sz="2000" b="1" smtClean="0"/>
              <a:t>.</a:t>
            </a:r>
          </a:p>
        </p:txBody>
      </p:sp>
      <p:pic>
        <p:nvPicPr>
          <p:cNvPr id="32770" name="Рисунок 126" descr="http://www.proza.ru/pics/2010/05/25/1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33375"/>
            <a:ext cx="6408738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Текст 6"/>
          <p:cNvSpPr>
            <a:spLocks noGrp="1"/>
          </p:cNvSpPr>
          <p:nvPr>
            <p:ph type="body" sz="half" idx="2"/>
          </p:nvPr>
        </p:nvSpPr>
        <p:spPr>
          <a:xfrm>
            <a:off x="468313" y="4724400"/>
            <a:ext cx="8207375" cy="1441450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Купец Александр Фёдорович Второв явился инициатором семейных и ситцевых  балов, которые проводились в его доме. (Ныне это здание Дворца детского и юношеского творчества)</a:t>
            </a:r>
          </a:p>
        </p:txBody>
      </p:sp>
      <p:pic>
        <p:nvPicPr>
          <p:cNvPr id="33794" name="Picture 2" descr="Файл:Dvorec tvorchest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765175"/>
            <a:ext cx="50101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6" descr="http://kapitalpress.ru/files/50_Kapitalist-54-60-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3024188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084763"/>
            <a:ext cx="5486400" cy="792162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Неизменной популярностью в Иркутске пользовались балы-маскарады</a:t>
            </a:r>
          </a:p>
        </p:txBody>
      </p:sp>
      <p:pic>
        <p:nvPicPr>
          <p:cNvPr id="34818" name="Picture 2" descr="74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32861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 descr="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765175"/>
            <a:ext cx="51689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Текст 3"/>
          <p:cNvSpPr>
            <a:spLocks noGrp="1"/>
          </p:cNvSpPr>
          <p:nvPr>
            <p:ph type="body" sz="half" idx="2"/>
          </p:nvPr>
        </p:nvSpPr>
        <p:spPr>
          <a:xfrm>
            <a:off x="900113" y="4508500"/>
            <a:ext cx="7343775" cy="1441450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Бал-маскарад в Иркутском институте благородных девиц </a:t>
            </a:r>
            <a:br>
              <a:rPr lang="ru-RU" sz="2000" b="1" smtClean="0">
                <a:solidFill>
                  <a:srgbClr val="FFFF00"/>
                </a:solidFill>
              </a:rPr>
            </a:br>
            <a:r>
              <a:rPr lang="ru-RU" sz="2000" b="1" smtClean="0">
                <a:solidFill>
                  <a:srgbClr val="FFFF00"/>
                </a:solidFill>
              </a:rPr>
              <a:t>имени императора Николая </a:t>
            </a:r>
            <a:r>
              <a:rPr lang="en-US" sz="2000" b="1" smtClean="0">
                <a:solidFill>
                  <a:srgbClr val="FFFF00"/>
                </a:solidFill>
              </a:rPr>
              <a:t>I</a:t>
            </a:r>
            <a:r>
              <a:rPr lang="ru-RU" sz="2000" b="1" smtClean="0">
                <a:solidFill>
                  <a:srgbClr val="FFFF00"/>
                </a:solidFill>
              </a:rPr>
              <a:t>.</a:t>
            </a:r>
            <a:r>
              <a:rPr lang="en-US" sz="2000" b="1" smtClean="0">
                <a:solidFill>
                  <a:srgbClr val="FFFF00"/>
                </a:solidFill>
              </a:rPr>
              <a:t> </a:t>
            </a:r>
            <a:r>
              <a:rPr lang="ru-RU" sz="2000" b="1" smtClean="0">
                <a:solidFill>
                  <a:srgbClr val="FFFF00"/>
                </a:solidFill>
              </a:rPr>
              <a:t>1903 г.</a:t>
            </a:r>
            <a:endParaRPr lang="ru-RU" sz="2000" smtClean="0">
              <a:solidFill>
                <a:srgbClr val="FFFF00"/>
              </a:solidFill>
            </a:endParaRPr>
          </a:p>
          <a:p>
            <a:endParaRPr lang="ru-RU" smtClean="0"/>
          </a:p>
        </p:txBody>
      </p:sp>
      <p:pic>
        <p:nvPicPr>
          <p:cNvPr id="35842" name="Picture 2" descr="lektory-bal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333375"/>
            <a:ext cx="578326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Текст 3"/>
          <p:cNvSpPr>
            <a:spLocks noGrp="1"/>
          </p:cNvSpPr>
          <p:nvPr>
            <p:ph type="body" sz="half" idx="2"/>
          </p:nvPr>
        </p:nvSpPr>
        <p:spPr>
          <a:xfrm>
            <a:off x="755650" y="1700213"/>
            <a:ext cx="7632700" cy="2592387"/>
          </a:xfrm>
        </p:spPr>
        <p:txBody>
          <a:bodyPr/>
          <a:lstStyle/>
          <a:p>
            <a:r>
              <a:rPr lang="ru-RU" sz="3600" b="1" smtClean="0">
                <a:solidFill>
                  <a:srgbClr val="FFFF00"/>
                </a:solidFill>
              </a:rPr>
              <a:t>После революции и Гражданской войны балы перестали устраивать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Текст 3"/>
          <p:cNvSpPr>
            <a:spLocks noGrp="1"/>
          </p:cNvSpPr>
          <p:nvPr>
            <p:ph type="body" sz="half" idx="2"/>
          </p:nvPr>
        </p:nvSpPr>
        <p:spPr>
          <a:xfrm>
            <a:off x="179388" y="4508500"/>
            <a:ext cx="8640762" cy="1512888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Возобновить традицию иркутских балов удалось лишь в 90-х годах ХХ в. по инициативе руководителя управления культуры г. Иркутска Домбровской С.И. и  при поддержке мэра города Говорина Б.А.</a:t>
            </a:r>
          </a:p>
        </p:txBody>
      </p:sp>
      <p:pic>
        <p:nvPicPr>
          <p:cNvPr id="37890" name="Рисунок 81" descr="http://img0.liveinternet.ru/images/attach/c/4/82/323/82323276_0_6bdd3_2dfa246d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404813"/>
            <a:ext cx="58578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Текст 3"/>
          <p:cNvSpPr>
            <a:spLocks noGrp="1"/>
          </p:cNvSpPr>
          <p:nvPr>
            <p:ph type="body" sz="half" idx="2"/>
          </p:nvPr>
        </p:nvSpPr>
        <p:spPr>
          <a:xfrm>
            <a:off x="395288" y="1166813"/>
            <a:ext cx="8137525" cy="4206875"/>
          </a:xfrm>
        </p:spPr>
        <p:txBody>
          <a:bodyPr/>
          <a:lstStyle/>
          <a:p>
            <a:r>
              <a:rPr lang="ru-RU" sz="3600" b="1" smtClean="0">
                <a:solidFill>
                  <a:srgbClr val="FFFF00"/>
                </a:solidFill>
              </a:rPr>
              <a:t>24 февраля 1996 г. в Иркутске прошёл блистательный, как в старые добрые времена, городской бал. Было весело, шумно и волнительно.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928688" y="5445125"/>
            <a:ext cx="7747000" cy="11525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В современной России проводятся исторические балы, на которых исполняются старинные танцы разных эпох.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39938" name="Рисунок 69" descr="http://www.turoboz.ru/cmsdb/article_images/images/A17_31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476250"/>
            <a:ext cx="42640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78" descr="http://f9.ifotki.info/org/9b4ed77d87c070c62df8a4537151c4bf2efb56109557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989138"/>
            <a:ext cx="453707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Текст 2"/>
          <p:cNvSpPr>
            <a:spLocks noGrp="1"/>
          </p:cNvSpPr>
          <p:nvPr>
            <p:ph type="body" idx="2"/>
          </p:nvPr>
        </p:nvSpPr>
        <p:spPr>
          <a:xfrm>
            <a:off x="179388" y="5589588"/>
            <a:ext cx="8640762" cy="863600"/>
          </a:xfrm>
        </p:spPr>
        <p:txBody>
          <a:bodyPr/>
          <a:lstStyle/>
          <a:p>
            <a:pPr algn="ctr"/>
            <a:r>
              <a:rPr lang="ru-RU" sz="2000" b="1" smtClean="0">
                <a:solidFill>
                  <a:srgbClr val="FFFF00"/>
                </a:solidFill>
              </a:rPr>
              <a:t>С 2009 г. балы проводятся в Иркутском музее декабристов </a:t>
            </a:r>
          </a:p>
          <a:p>
            <a:pPr algn="ctr"/>
            <a:r>
              <a:rPr lang="ru-RU" sz="2000" b="1" smtClean="0">
                <a:solidFill>
                  <a:srgbClr val="FFFF00"/>
                </a:solidFill>
              </a:rPr>
              <a:t>и усадьбе Сукачева</a:t>
            </a:r>
          </a:p>
        </p:txBody>
      </p:sp>
      <p:pic>
        <p:nvPicPr>
          <p:cNvPr id="40962" name="Рисунок 4" descr="http://www.irk.ru/img/site/gallery/177/1523fae6-d2a7-445c-9d2e-460ae2b5cce9_jpg_800x600_q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3960813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Рисунок 5" descr="http://3d.at.ua/_ph/52/68951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7788" y="2060575"/>
            <a:ext cx="52562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Текст 2"/>
          <p:cNvSpPr>
            <a:spLocks noGrp="1"/>
          </p:cNvSpPr>
          <p:nvPr>
            <p:ph type="body" idx="2"/>
          </p:nvPr>
        </p:nvSpPr>
        <p:spPr>
          <a:xfrm>
            <a:off x="457200" y="4868863"/>
            <a:ext cx="3008313" cy="1257300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Принять участи в балах могут все желающие</a:t>
            </a:r>
          </a:p>
        </p:txBody>
      </p:sp>
      <p:pic>
        <p:nvPicPr>
          <p:cNvPr id="41986" name="Рисунок 4" descr="http://phtiziatr.ru/images/foto/fool/2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381635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Рисунок 5" descr="http://www.lyceum2.org/img/photos/p_none_1264214862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33375"/>
            <a:ext cx="41767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Рисунок 6" descr="http://www.pribaikal.ru/uploads/pics/Bez-imeni-2_2611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3284538"/>
            <a:ext cx="4481513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457200" y="1268413"/>
            <a:ext cx="8291513" cy="5040312"/>
          </a:xfrm>
        </p:spPr>
        <p:txBody>
          <a:bodyPr/>
          <a:lstStyle/>
          <a:p>
            <a:pPr marL="669925" indent="-533400" algn="ctr">
              <a:buFont typeface="Wingdings 2" pitchFamily="18" charset="2"/>
              <a:buNone/>
            </a:pPr>
            <a:r>
              <a:rPr lang="ru-RU" b="1" smtClean="0">
                <a:solidFill>
                  <a:srgbClr val="FFFF00"/>
                </a:solidFill>
              </a:rPr>
              <a:t>      </a:t>
            </a:r>
            <a:r>
              <a:rPr lang="ru-RU" sz="3600" b="1" smtClean="0">
                <a:solidFill>
                  <a:srgbClr val="FFFF00"/>
                </a:solidFill>
              </a:rPr>
              <a:t>Цель исследовательской работы: изучить историю русского бала и традиций его проведения </a:t>
            </a:r>
          </a:p>
          <a:p>
            <a:pPr marL="669925" indent="-533400" algn="ctr">
              <a:buFont typeface="Wingdings 2" pitchFamily="18" charset="2"/>
              <a:buNone/>
            </a:pPr>
            <a:r>
              <a:rPr lang="ru-RU" sz="3600" b="1" smtClean="0">
                <a:solidFill>
                  <a:srgbClr val="FFFF00"/>
                </a:solidFill>
              </a:rPr>
              <a:t>в России и Иркутске.</a:t>
            </a:r>
          </a:p>
          <a:p>
            <a:pPr marL="669925" indent="-533400">
              <a:buFont typeface="Wingdings 2" pitchFamily="18" charset="2"/>
              <a:buNone/>
            </a:pPr>
            <a:endParaRPr lang="ru-RU" sz="3600" b="1" smtClean="0">
              <a:solidFill>
                <a:srgbClr val="FFFF00"/>
              </a:solidFill>
            </a:endParaRPr>
          </a:p>
          <a:p>
            <a:pPr marL="669925" indent="-533400">
              <a:buFont typeface="Wingdings 2" pitchFamily="18" charset="2"/>
              <a:buNone/>
            </a:pPr>
            <a:r>
              <a:rPr lang="ru-RU" b="1" smtClean="0">
                <a:solidFill>
                  <a:srgbClr val="FFFF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Текст 2"/>
          <p:cNvSpPr>
            <a:spLocks noGrp="1"/>
          </p:cNvSpPr>
          <p:nvPr>
            <p:ph type="body" idx="2"/>
          </p:nvPr>
        </p:nvSpPr>
        <p:spPr>
          <a:xfrm>
            <a:off x="457200" y="3860800"/>
            <a:ext cx="3683000" cy="2265363"/>
          </a:xfrm>
        </p:spPr>
        <p:txBody>
          <a:bodyPr/>
          <a:lstStyle/>
          <a:p>
            <a:r>
              <a:rPr lang="ru-RU" sz="2000" b="1" smtClean="0">
                <a:solidFill>
                  <a:srgbClr val="FFFF00"/>
                </a:solidFill>
              </a:rPr>
              <a:t>Во время бала можно совершить экскурсию по дому Волконских при свечах, поучаствовать в мастер-классах по дворянскому этикету и бальным танцам середины </a:t>
            </a:r>
            <a:r>
              <a:rPr lang="en-US" sz="2000" b="1" smtClean="0">
                <a:solidFill>
                  <a:srgbClr val="FFFF00"/>
                </a:solidFill>
              </a:rPr>
              <a:t>XIX</a:t>
            </a:r>
            <a:r>
              <a:rPr lang="ru-RU" sz="2000" b="1" smtClean="0">
                <a:solidFill>
                  <a:srgbClr val="FFFF00"/>
                </a:solidFill>
              </a:rPr>
              <a:t> в.</a:t>
            </a:r>
          </a:p>
        </p:txBody>
      </p:sp>
      <p:pic>
        <p:nvPicPr>
          <p:cNvPr id="43010" name="Рисунок 4" descr="http://www.gazetairkutsk.ru/wp-content/uploads/2010/03/DSC046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76250"/>
            <a:ext cx="3889375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Рисунок 5" descr="http://www.gazetairkutsk.ru/wp-content/uploads/2010/03/DSC046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04813"/>
            <a:ext cx="38877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Рисунок 6" descr="http://www.gazetairkutsk.ru/wp-content/uploads/2010/03/DSC070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3500438"/>
            <a:ext cx="36734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7931150" cy="4602163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FF00"/>
                </a:solidFill>
              </a:rPr>
              <a:t>На дворе </a:t>
            </a:r>
            <a:r>
              <a:rPr lang="en-US" sz="3600" b="1" smtClean="0">
                <a:solidFill>
                  <a:srgbClr val="FFFF00"/>
                </a:solidFill>
              </a:rPr>
              <a:t>XXI</a:t>
            </a:r>
            <a:r>
              <a:rPr lang="ru-RU" sz="3600" b="1" smtClean="0">
                <a:solidFill>
                  <a:srgbClr val="FFFF00"/>
                </a:solidFill>
              </a:rPr>
              <a:t> век! Но каждый из нас хотя бы раз в жизни хотел побывать на таком мероприятии. </a:t>
            </a:r>
          </a:p>
          <a:p>
            <a:pPr algn="ctr"/>
            <a:endParaRPr lang="ru-RU" sz="3600" b="1" smtClean="0">
              <a:solidFill>
                <a:srgbClr val="FFFF00"/>
              </a:solidFill>
            </a:endParaRPr>
          </a:p>
        </p:txBody>
      </p:sp>
      <p:pic>
        <p:nvPicPr>
          <p:cNvPr id="44034" name="Рисунок 96" descr="http://jusay.clan.su/7/6/organizatsija-i-provedenie-vypuskno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284538"/>
            <a:ext cx="57054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8075613" cy="4602163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FF00"/>
                </a:solidFill>
              </a:rPr>
              <a:t>Как хочется услышать волшебные слова: </a:t>
            </a:r>
            <a:r>
              <a:rPr lang="ru-RU" sz="4000" b="1" i="1" smtClean="0">
                <a:solidFill>
                  <a:srgbClr val="FFFF00"/>
                </a:solidFill>
              </a:rPr>
              <a:t>«Вы поедите на бал?»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Текст 2"/>
          <p:cNvSpPr>
            <a:spLocks noGrp="1"/>
          </p:cNvSpPr>
          <p:nvPr>
            <p:ph type="body" idx="2"/>
          </p:nvPr>
        </p:nvSpPr>
        <p:spPr>
          <a:xfrm>
            <a:off x="1187450" y="1524000"/>
            <a:ext cx="7345363" cy="4602163"/>
          </a:xfrm>
        </p:spPr>
        <p:txBody>
          <a:bodyPr/>
          <a:lstStyle/>
          <a:p>
            <a:r>
              <a:rPr lang="ru-RU" sz="4000" b="1" smtClean="0">
                <a:solidFill>
                  <a:srgbClr val="FFFF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60" descr="http://st-gorod.ucoz.ru/img/24756305_Pervuninsk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621338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755650" y="4221163"/>
            <a:ext cx="792003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rgbClr val="FFFF00"/>
                </a:solidFill>
                <a:latin typeface="+mn-lt"/>
              </a:rPr>
              <a:t>Что же такое бал? </a:t>
            </a:r>
          </a:p>
          <a:p>
            <a:pPr algn="ctr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rgbClr val="FFFF00"/>
                </a:solidFill>
                <a:latin typeface="+mn-lt"/>
              </a:rPr>
              <a:t>Бал — время волшебства. Место встреч и место признаний, место, где завязываются знакомства и где, наконец, танцуют! И родился он немного раньше сказки о Золушке: танцы, являвшиеся частью разнообразных праздников и увеселений, не сразу стали самостоятельным мероприятием.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1" descr="http://www.perekop.info/wp-content/uploads/ballroom-dance-waltz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558" b="1558"/>
          <a:stretch>
            <a:fillRect/>
          </a:stretch>
        </p:blipFill>
        <p:spPr>
          <a:xfrm>
            <a:off x="517527" y="422276"/>
            <a:ext cx="4357686" cy="3147218"/>
          </a:xfrm>
          <a:noFill/>
          <a:ln w="9525">
            <a:noFill/>
          </a:ln>
        </p:spPr>
      </p:pic>
      <p:sp>
        <p:nvSpPr>
          <p:cNvPr id="17410" name="Текст 3"/>
          <p:cNvSpPr>
            <a:spLocks noGrp="1"/>
          </p:cNvSpPr>
          <p:nvPr>
            <p:ph type="body" sz="half" idx="2"/>
          </p:nvPr>
        </p:nvSpPr>
        <p:spPr>
          <a:xfrm>
            <a:off x="5219700" y="908050"/>
            <a:ext cx="3067050" cy="3097213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FFFF00"/>
                </a:solidFill>
              </a:rPr>
              <a:t>Слово «бал» произошло от греческого «баллери», что означает «танцевать, прыгать». </a:t>
            </a:r>
          </a:p>
        </p:txBody>
      </p:sp>
      <p:pic>
        <p:nvPicPr>
          <p:cNvPr id="17411" name="Рисунок 5" descr="http://www.perekop.info/wp-content/uploads/ballroom-da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357563"/>
            <a:ext cx="4175125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1"/>
          </p:nvPr>
        </p:nvSpPr>
        <p:spPr>
          <a:xfrm>
            <a:off x="250825" y="4652963"/>
            <a:ext cx="8447088" cy="1684337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       Первый бал, о котором сохранились свидетельства, был дан в 1385 г. в Амьене по случаю бракосочетания Карла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</a:rPr>
              <a:t>VI </a:t>
            </a:r>
            <a:r>
              <a:rPr lang="ru-RU" sz="2000" b="1" smtClean="0">
                <a:solidFill>
                  <a:srgbClr val="FFFF00"/>
                </a:solidFill>
              </a:rPr>
              <a:t>с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 Изабеллой Баварской</a:t>
            </a:r>
          </a:p>
        </p:txBody>
      </p:sp>
      <p:pic>
        <p:nvPicPr>
          <p:cNvPr id="18434" name="Рисунок 139" descr="Миниатюра из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32115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140" descr="Бал Аленсона в королевской гостиной комнате. Конец XVI века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404813"/>
            <a:ext cx="4465638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1"/>
          </p:nvPr>
        </p:nvSpPr>
        <p:spPr>
          <a:xfrm>
            <a:off x="468313" y="5084763"/>
            <a:ext cx="8229600" cy="11811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На Руси первый бал был дан на свадьбе Лжедмитрия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</a:rPr>
              <a:t>I</a:t>
            </a:r>
            <a:r>
              <a:rPr lang="ru-RU" sz="2000" b="1" smtClean="0">
                <a:solidFill>
                  <a:srgbClr val="FFFF00"/>
                </a:solidFill>
              </a:rPr>
              <a:t> и Марии Мнишек 9 мая 1606 г. Потом о балах забыли.</a:t>
            </a:r>
          </a:p>
        </p:txBody>
      </p:sp>
      <p:pic>
        <p:nvPicPr>
          <p:cNvPr id="19458" name="Рисунок 37" descr="http://upload.wikimedia.org/wikipedia/commons/thumb/9/93/False_Dmitriy_I_and_Marina_Mniszech.jpg/200px-False_Dmitriy_I_and_Marina_Mnisze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76250"/>
            <a:ext cx="2849562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40" descr="File:Obruchenie mnish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908050"/>
            <a:ext cx="59340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type="body" idx="1"/>
          </p:nvPr>
        </p:nvSpPr>
        <p:spPr>
          <a:xfrm>
            <a:off x="457200" y="5229225"/>
            <a:ext cx="8229600" cy="1079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25 ноября 1718 г. Пётр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</a:rPr>
              <a:t>I </a:t>
            </a:r>
            <a:r>
              <a:rPr lang="ru-RU" sz="2000" b="1" smtClean="0">
                <a:solidFill>
                  <a:srgbClr val="FFFF00"/>
                </a:solidFill>
              </a:rPr>
              <a:t> издал Указ об ассамблеях (русских балах)</a:t>
            </a:r>
          </a:p>
        </p:txBody>
      </p:sp>
      <p:pic>
        <p:nvPicPr>
          <p:cNvPr id="20482" name="Рисунок 43" descr="http://lisonka.ucoz.ru/_nw/0/98675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268413"/>
            <a:ext cx="3816350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64" descr="http://www.osd.ru/ftproot/users/0000008/al0000532/0000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476250"/>
            <a:ext cx="341153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1"/>
          </p:nvPr>
        </p:nvSpPr>
        <p:spPr>
          <a:xfrm>
            <a:off x="179388" y="5300663"/>
            <a:ext cx="2952750" cy="10366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b="1" smtClean="0">
                <a:solidFill>
                  <a:srgbClr val="FFFF00"/>
                </a:solidFill>
              </a:rPr>
              <a:t>Балы времён Петра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</a:rPr>
              <a:t>I</a:t>
            </a:r>
            <a:endParaRPr lang="ru-RU" sz="2000" b="1" smtClean="0">
              <a:solidFill>
                <a:srgbClr val="FFFF00"/>
              </a:solidFill>
            </a:endParaRPr>
          </a:p>
        </p:txBody>
      </p:sp>
      <p:pic>
        <p:nvPicPr>
          <p:cNvPr id="21506" name="Рисунок 84" descr="http://img1.liveinternet.ru/images/attach/c/1/45/854/45854759_ma_Kinuko_y_Craft_Cinderella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49275"/>
            <a:ext cx="46704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3" descr="http://blog.fatramab.ru/wp-content/uploads/2010/10/46267215_pic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3429000"/>
            <a:ext cx="5940425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4" descr="http://www.posterlux.ru/new/5/big/klavdii_vasilevich_lebedev_1852_1916/posterlux-klavdii_vasilevich_lebedev_1852_1916-assamble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88913"/>
            <a:ext cx="35988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351</TotalTime>
  <Words>631</Words>
  <Application>Microsoft Office PowerPoint</Application>
  <PresentationFormat>Экран (4:3)</PresentationFormat>
  <Paragraphs>53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Апекс</vt:lpstr>
      <vt:lpstr>ИСТОРИЯ РУССКОГО БАЛА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Глава 1. Что такое бал. </dc:title>
  <cp:lastModifiedBy>Дмитрий</cp:lastModifiedBy>
  <cp:revision>37</cp:revision>
  <dcterms:modified xsi:type="dcterms:W3CDTF">2013-12-17T08:08:46Z</dcterms:modified>
</cp:coreProperties>
</file>