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 8-ых классов англоязычные словари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Среди 8-ых классов</c:v>
                </c:pt>
              </c:strCache>
            </c:strRef>
          </c:tx>
          <c:explosion val="25"/>
          <c:dLbls>
            <c:dLbl>
              <c:idx val="0"/>
              <c:spPr>
                <a:noFill/>
              </c:spPr>
              <c:txPr>
                <a:bodyPr/>
                <a:lstStyle/>
                <a:p>
                  <a:pPr>
                    <a:defRPr sz="1800" b="1">
                      <a:solidFill>
                        <a:srgbClr val="C0000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spPr>
              <a:noFill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Используют (75%)</c:v>
                </c:pt>
                <c:pt idx="1">
                  <c:v>Не используют (25%)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firstSliceAng val="0"/>
      </c:pieChart>
    </c:plotArea>
    <c:legend>
      <c:legendPos val="r"/>
      <c:legendEntry>
        <c:idx val="1"/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/>
      <c:txPr>
        <a:bodyPr/>
        <a:lstStyle/>
        <a:p>
          <a:pPr>
            <a:defRPr sz="1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 9-ых классов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6275616095433323"/>
          <c:y val="0.1009313709204071"/>
          <c:w val="0.5349248998984617"/>
          <c:h val="0.832780810069198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Среди 9-ых классов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7.7399042316542793E-2"/>
                  <c:y val="8.8407672779309762E-2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 sz="1800" b="1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Используют (82%)</c:v>
                </c:pt>
                <c:pt idx="1">
                  <c:v>Не используют (18%)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1CED9-3E36-46BF-B97B-367408E21FC9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58EE6-3AD3-44A9-98C3-4C6A09BA5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BDEC345-1498-4315-8FC2-2F2F5FCEA5F0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A11DA64-11A0-4C5F-8BE3-A04EE3E460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780108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79069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Look Up</a:t>
            </a:r>
          </a:p>
          <a:p>
            <a:pPr algn="ctr"/>
            <a:r>
              <a:rPr lang="en-US" sz="5400" b="1" spc="300" dirty="0" smtClean="0">
                <a:ln w="1143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in a Dictionary</a:t>
            </a:r>
            <a:endParaRPr lang="ru-RU" sz="5400" b="1" cap="none" spc="300" dirty="0">
              <a:ln w="1143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Крест 4"/>
          <p:cNvSpPr/>
          <p:nvPr/>
        </p:nvSpPr>
        <p:spPr>
          <a:xfrm>
            <a:off x="827584" y="764704"/>
            <a:ext cx="1152128" cy="1152128"/>
          </a:xfrm>
          <a:prstGeom prst="plus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рест 5"/>
          <p:cNvSpPr/>
          <p:nvPr/>
        </p:nvSpPr>
        <p:spPr>
          <a:xfrm>
            <a:off x="7380312" y="764704"/>
            <a:ext cx="1138237" cy="1224136"/>
          </a:xfrm>
          <a:prstGeom prst="plus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с четырьмя стрелками 6"/>
          <p:cNvSpPr/>
          <p:nvPr/>
        </p:nvSpPr>
        <p:spPr>
          <a:xfrm>
            <a:off x="1043608" y="991460"/>
            <a:ext cx="720080" cy="720080"/>
          </a:xfrm>
          <a:prstGeom prst="quadArrowCallout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 с четырьмя стрелками 7"/>
          <p:cNvSpPr/>
          <p:nvPr/>
        </p:nvSpPr>
        <p:spPr>
          <a:xfrm>
            <a:off x="7553386" y="1001250"/>
            <a:ext cx="792088" cy="792088"/>
          </a:xfrm>
          <a:prstGeom prst="quadArrowCallout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619672" y="2492896"/>
            <a:ext cx="6545782" cy="549930"/>
          </a:xfrm>
          <a:prstGeom prst="flowChartDecision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3933056"/>
            <a:ext cx="3168352" cy="23042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rgbClr val="C00000"/>
                </a:solidFill>
              </a:rPr>
              <a:t>The work is fulfilled by P. </a:t>
            </a:r>
            <a:r>
              <a:rPr lang="en-US" sz="2400" b="1" i="1" dirty="0" err="1" smtClean="0">
                <a:solidFill>
                  <a:srgbClr val="C00000"/>
                </a:solidFill>
              </a:rPr>
              <a:t>Gorbunov</a:t>
            </a:r>
            <a:endParaRPr lang="en-US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</a:rPr>
              <a:t>Form 9 B</a:t>
            </a: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</a:rPr>
              <a:t>Teacher: V. </a:t>
            </a:r>
            <a:r>
              <a:rPr lang="en-US" sz="2400" b="1" i="1" dirty="0" err="1" smtClean="0">
                <a:solidFill>
                  <a:srgbClr val="C00000"/>
                </a:solidFill>
              </a:rPr>
              <a:t>Myakota</a:t>
            </a:r>
            <a:endParaRPr lang="en-US" sz="2400" b="1" i="1" dirty="0" smtClean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284984"/>
            <a:ext cx="30243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95113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11560" y="1700808"/>
            <a:ext cx="8064895" cy="442535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1440 г.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Promptuarium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Parvulorum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«Кладовая (слов) для детей»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более 10 000 английских слов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Французско-латинские словари: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Commentarius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Puerorum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«Объяснения для юношества»</a:t>
            </a:r>
          </a:p>
          <a:p>
            <a:pPr>
              <a:buFont typeface="Wingdings" pitchFamily="2" charset="2"/>
              <a:buChar char="v"/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Dictionariolum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Puerorum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«Маленький словарь для юношества»</a:t>
            </a:r>
          </a:p>
          <a:p>
            <a:pPr>
              <a:buNone/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Seminarium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et planetarium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fructiferarum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«Рассадник (знаний) для тех, кто может принести плоды»</a:t>
            </a: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Середина 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века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первый латино-английский словарь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Ortus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Vocabulorum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676656" y="260648"/>
            <a:ext cx="7279720" cy="237626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 – XVI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Латинский  язык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Эпоха Возрождения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2636912"/>
            <a:ext cx="3312368" cy="3744416"/>
          </a:xfrm>
          <a:prstGeom prst="rect">
            <a:avLst/>
          </a:prstGeom>
          <a:noFill/>
          <a:ln w="952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20072" y="2636912"/>
            <a:ext cx="3132881" cy="3744416"/>
          </a:xfrm>
          <a:prstGeom prst="rect">
            <a:avLst/>
          </a:prstGeom>
          <a:noFill/>
          <a:ln w="952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39553" y="1340768"/>
            <a:ext cx="80443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1530 г. – англо-французский словарь Джона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Пэлсгрейва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1573 г. – словарь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Alvearie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(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«Улей»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Джона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Барета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1.11111E-6 -0.1891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Конец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XVI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вв.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76655" y="1052736"/>
            <a:ext cx="3822192" cy="50737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Difficult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Words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???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Заимствования из латыни и греческого языка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устаревшие англо-саксонские слова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заимствования из новых западноевропейских языков</a:t>
            </a:r>
          </a:p>
          <a:p>
            <a:pPr>
              <a:buFont typeface="Wingdings" pitchFamily="2" charset="2"/>
              <a:buChar char="q"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3816423" cy="366323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1604 г. – словарь трудных слов Роберта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Кодри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“A Table Alphabetical, containing and teaching the true writing and understanding of hard English words …”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676655" y="1628800"/>
            <a:ext cx="3822192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1755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«Словарь английского языка»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Сэмюэла Джонсона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Содержимое 16"/>
          <p:cNvPicPr>
            <a:picLocks noGrp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429000"/>
            <a:ext cx="2012594" cy="2705100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564904"/>
            <a:ext cx="178308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996952"/>
            <a:ext cx="2378964" cy="3195066"/>
          </a:xfrm>
          <a:prstGeom prst="rect">
            <a:avLst/>
          </a:prstGeom>
          <a:noFill/>
          <a:ln w="952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XIX – XX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4103311" cy="4608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«Оксфордский английский словарь»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1000 г. н.э. …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томов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22 000 страниц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290 000 словарных статей</a:t>
            </a:r>
          </a:p>
          <a:p>
            <a:pPr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2 500 000 цитат</a:t>
            </a:r>
          </a:p>
          <a:p>
            <a:pPr>
              <a:buNone/>
            </a:pP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1340768"/>
            <a:ext cx="3822192" cy="4968552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Джеймс Мари</a:t>
            </a: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Генри Брэдли</a:t>
            </a: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Уильям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Крейги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852936"/>
            <a:ext cx="5220345" cy="3168352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США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Ной Вебстер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4175447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132856"/>
            <a:ext cx="374016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8640"/>
            <a:ext cx="4320480" cy="555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358902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348880"/>
            <a:ext cx="3528392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-99392"/>
            <a:ext cx="381000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1916832"/>
            <a:ext cx="6096000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140968"/>
            <a:ext cx="2682240" cy="268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1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Нужны ли словари современным школьникам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13"/>
          </p:nvPr>
        </p:nvGraphicFramePr>
        <p:xfrm>
          <a:off x="539552" y="1772816"/>
          <a:ext cx="4031431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4"/>
          </p:nvPr>
        </p:nvGraphicFramePr>
        <p:xfrm>
          <a:off x="4427984" y="1772816"/>
          <a:ext cx="4463479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10" grpId="0">
        <p:bldAsOne/>
      </p:bldGraphic>
      <p:bldGraphic spid="11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словари востребованы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29523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149080"/>
            <a:ext cx="338437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221088"/>
            <a:ext cx="3384376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628800"/>
            <a:ext cx="338437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8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485740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исследования показали, что словари остаются популярными и в наши дни.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Будущее без словарей тоже сложно представить. Их значение будет лишь возрастать в связи с международной интеграцией.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Современные учащиеся пользуются как книгопечатными, так и электронными словарями. Однако в будущем, скорее всего, предпочтение будет отдано электронным и онлайн-словарям. С развитием компьютерной техники и новых технологий это является очевидным. Словари будущего будут удобны и легки в использовании, всегда, что называется, «под рукой».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Заключение: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276872"/>
            <a:ext cx="7408333" cy="34506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Типология словарей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Англоязычная лексикография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 развития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19896" y="476672"/>
            <a:ext cx="4006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811" y="1628800"/>
            <a:ext cx="35843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Теоретическая часть</a:t>
            </a:r>
            <a:endParaRPr lang="ru-RU" sz="2800" b="1" cap="none" spc="0" dirty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9080"/>
            <a:ext cx="46107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Практическая часть</a:t>
            </a:r>
            <a:endParaRPr lang="ru-RU" sz="2800" b="1" cap="none" spc="0" dirty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9781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Благодарим за внимание!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048672" cy="43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4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772816"/>
            <a:ext cx="7812857" cy="4353347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особенности и история английской лексикографии.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исследования :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познакомиться с процессом создания и развития англоязычных словарей;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выявить значимость словарей в жизни современных школьников.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-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лексикография как наука о составлении словарей.</a:t>
            </a: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Лексикография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 греч.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lexis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grafia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писание, наука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лингвистическая дисциплина, которая занимается изучением проблем, связанных с методами создания словарей.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5" y="2132856"/>
            <a:ext cx="3067341" cy="399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>
          <a:xfrm>
            <a:off x="4645152" y="2276872"/>
            <a:ext cx="3822192" cy="3849608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Словарь -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книга, содержащая собрание слов, расположенных по определенному принципу.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410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Типология словарей</a:t>
            </a:r>
            <a:endParaRPr lang="ru-RU" sz="5400" b="1" cap="none" spc="0" dirty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72010"/>
            <a:ext cx="7560840" cy="58883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Лексикография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7230" y="2877201"/>
            <a:ext cx="3672408" cy="5040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Теоретическая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2892830"/>
            <a:ext cx="3456384" cy="5040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Прикладная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25499" y="4237748"/>
            <a:ext cx="1944216" cy="8280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Типология словарей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4237748"/>
            <a:ext cx="2880320" cy="84743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Лингвистическая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информация</a:t>
            </a:r>
            <a:endParaRPr lang="en-US" b="1" dirty="0" smtClean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5157192"/>
            <a:ext cx="2880320" cy="72007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Энциклопедическая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информация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 стрелкой 21"/>
          <p:cNvCxnSpPr>
            <a:stCxn id="5" idx="2"/>
            <a:endCxn id="7" idx="0"/>
          </p:cNvCxnSpPr>
          <p:nvPr/>
        </p:nvCxnSpPr>
        <p:spPr>
          <a:xfrm>
            <a:off x="4535996" y="2060848"/>
            <a:ext cx="2052228" cy="83198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2"/>
            <a:endCxn id="6" idx="0"/>
          </p:cNvCxnSpPr>
          <p:nvPr/>
        </p:nvCxnSpPr>
        <p:spPr>
          <a:xfrm flipH="1">
            <a:off x="2603434" y="2060848"/>
            <a:ext cx="1932562" cy="81635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6" idx="2"/>
            <a:endCxn id="10" idx="0"/>
          </p:cNvCxnSpPr>
          <p:nvPr/>
        </p:nvCxnSpPr>
        <p:spPr>
          <a:xfrm flipH="1">
            <a:off x="2597607" y="3381257"/>
            <a:ext cx="5827" cy="85649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7" idx="2"/>
            <a:endCxn id="11" idx="0"/>
          </p:cNvCxnSpPr>
          <p:nvPr/>
        </p:nvCxnSpPr>
        <p:spPr>
          <a:xfrm rot="5400000">
            <a:off x="5555725" y="3205249"/>
            <a:ext cx="840862" cy="122413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7" idx="2"/>
          </p:cNvCxnSpPr>
          <p:nvPr/>
        </p:nvCxnSpPr>
        <p:spPr>
          <a:xfrm rot="16200000" flipH="1">
            <a:off x="6268078" y="3717032"/>
            <a:ext cx="1792420" cy="115212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11679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675467"/>
            <a:ext cx="8208911" cy="3450696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Словарь академического типа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словарь-справочник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Энциклопедический словарь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общий словарь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Тезаурус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– обычный словарь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толковый, переводной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Обычный словарь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идеологический словарь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Толковый словарь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переводной словарь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Неисторический словарь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исторический словарь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19538" y="476672"/>
            <a:ext cx="630493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Классическая типология</a:t>
            </a:r>
          </a:p>
          <a:p>
            <a:pPr algn="ctr"/>
            <a:r>
              <a:rPr lang="ru-RU" sz="44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Л.В.Щербы</a:t>
            </a:r>
          </a:p>
          <a:p>
            <a:pPr algn="ctr"/>
            <a:endParaRPr lang="ru-RU" sz="4400" b="1" cap="none" spc="0" dirty="0" smtClean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1600964" cy="122413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84168" y="1412776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(оппозиции)</a:t>
            </a:r>
            <a:endParaRPr lang="ru-RU" sz="2000" b="1" dirty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563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 языку: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одноязычные, многоязычные и двуязычные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 лексикографической форме: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частотные, глоссарии, конкордансы и толковые</a:t>
            </a:r>
          </a:p>
          <a:p>
            <a:pPr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По адресанту: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узкоспециализированные и общедоступные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68119" y="404664"/>
            <a:ext cx="3700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</a:t>
            </a:r>
          </a:p>
          <a:p>
            <a:pPr algn="ctr"/>
            <a:r>
              <a:rPr lang="ru-RU" sz="4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О.М. Карповой</a:t>
            </a:r>
          </a:p>
        </p:txBody>
      </p:sp>
    </p:spTree>
    <p:extLst>
      <p:ext uri="{BB962C8B-B14F-4D97-AF65-F5344CB8AC3E}">
        <p14:creationId xmlns="" xmlns:p14="http://schemas.microsoft.com/office/powerpoint/2010/main" val="2021189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 истории  …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3553812" cy="417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>
          <a:xfrm>
            <a:off x="4645152" y="2204864"/>
            <a:ext cx="3822192" cy="41764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Англия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002060"/>
                </a:solidFill>
              </a:rPr>
              <a:t>VI – VIII  </a:t>
            </a:r>
            <a:r>
              <a:rPr lang="ru-RU" b="1" dirty="0" smtClean="0">
                <a:solidFill>
                  <a:srgbClr val="002060"/>
                </a:solidFill>
              </a:rPr>
              <a:t>века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Эпоха распространения христианства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Латинский язык</a:t>
            </a:r>
          </a:p>
          <a:p>
            <a:pPr algn="ctr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  </a:t>
            </a:r>
            <a:r>
              <a:rPr lang="ru-RU" b="1" i="1" dirty="0" smtClean="0">
                <a:solidFill>
                  <a:srgbClr val="002060"/>
                </a:solidFill>
              </a:rPr>
              <a:t>международный язык всей Западной Европы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200"/>
                            </p:stCondLst>
                            <p:childTnLst>
                              <p:par>
                                <p:cTn id="3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93854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Глоссы   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глоссарии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3456384" cy="345638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501008"/>
            <a:ext cx="2952328" cy="2664296"/>
          </a:xfrm>
          <a:prstGeom prst="rect">
            <a:avLst/>
          </a:prstGeom>
          <a:noFill/>
          <a:ln w="952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>
            <a:off x="2843808" y="1124744"/>
            <a:ext cx="2304256" cy="5040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663</TotalTime>
  <Words>518</Words>
  <Application>Microsoft Office PowerPoint</Application>
  <PresentationFormat>Экран (4:3)</PresentationFormat>
  <Paragraphs>115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 </vt:lpstr>
      <vt:lpstr> </vt:lpstr>
      <vt:lpstr>Объект - лексикография как наука о составлении словарей.</vt:lpstr>
      <vt:lpstr>Лексикография – от греч. lexis “слово” и grafia “писание, наука” – лингвистическая дисциплина, которая занимается изучением проблем, связанных с методами создания словарей.</vt:lpstr>
      <vt:lpstr> </vt:lpstr>
      <vt:lpstr> </vt:lpstr>
      <vt:lpstr> </vt:lpstr>
      <vt:lpstr>Из  истории  …  </vt:lpstr>
      <vt:lpstr>      Глоссы                                                      глоссарии</vt:lpstr>
      <vt:lpstr>Середина XV века    первый латино-английский словарь    Ortus  Vocabulorum</vt:lpstr>
      <vt:lpstr>Слайд 11</vt:lpstr>
      <vt:lpstr>Конец XVI – начало XVII вв.</vt:lpstr>
      <vt:lpstr>1604 г. – словарь трудных слов Роберта Кодри “A Table Alphabetical, containing and teaching the true writing and understanding of hard English words …”</vt:lpstr>
      <vt:lpstr>XIX – XX вв. </vt:lpstr>
      <vt:lpstr>США Ной Вебстер </vt:lpstr>
      <vt:lpstr>Слайд 16</vt:lpstr>
      <vt:lpstr>Нужны ли словари современным школьникам?</vt:lpstr>
      <vt:lpstr>Какие словари востребованы сегодня?</vt:lpstr>
      <vt:lpstr>Заключение:</vt:lpstr>
      <vt:lpstr>Благодарим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1</dc:creator>
  <cp:lastModifiedBy>Victoria</cp:lastModifiedBy>
  <cp:revision>136</cp:revision>
  <dcterms:created xsi:type="dcterms:W3CDTF">2013-03-16T08:32:13Z</dcterms:created>
  <dcterms:modified xsi:type="dcterms:W3CDTF">2015-01-25T14:46:03Z</dcterms:modified>
</cp:coreProperties>
</file>