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1" r:id="rId4"/>
    <p:sldId id="258" r:id="rId5"/>
    <p:sldId id="275" r:id="rId6"/>
    <p:sldId id="277" r:id="rId7"/>
    <p:sldId id="278" r:id="rId8"/>
    <p:sldId id="280" r:id="rId9"/>
    <p:sldId id="262" r:id="rId10"/>
    <p:sldId id="261" r:id="rId11"/>
    <p:sldId id="265" r:id="rId12"/>
    <p:sldId id="269" r:id="rId13"/>
    <p:sldId id="284" r:id="rId14"/>
    <p:sldId id="294" r:id="rId15"/>
    <p:sldId id="259" r:id="rId16"/>
    <p:sldId id="276" r:id="rId17"/>
    <p:sldId id="272" r:id="rId18"/>
    <p:sldId id="260" r:id="rId19"/>
    <p:sldId id="264" r:id="rId20"/>
    <p:sldId id="279" r:id="rId21"/>
    <p:sldId id="283" r:id="rId22"/>
    <p:sldId id="285" r:id="rId23"/>
    <p:sldId id="286" r:id="rId24"/>
    <p:sldId id="287" r:id="rId25"/>
    <p:sldId id="288" r:id="rId26"/>
    <p:sldId id="289" r:id="rId27"/>
    <p:sldId id="292" r:id="rId28"/>
    <p:sldId id="290" r:id="rId29"/>
    <p:sldId id="291" r:id="rId30"/>
    <p:sldId id="293" r:id="rId31"/>
    <p:sldId id="281" r:id="rId32"/>
    <p:sldId id="282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403DE-1DA6-46B4-B751-6AE4651DCE6B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B048F-252C-42B2-9B28-8B3346F95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23600-A8B7-467A-8B84-EA4EE5EDF14D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4C394-7AF4-454B-986A-3B92AB1816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40FE1-D67B-4D3B-8A6D-F2B2A4E0A9C4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386DB-210B-4614-BF46-42F400CEC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D3952-C549-43DF-AE30-1C447F917CD5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9AE94-C90E-496F-A895-E1003F13B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B4C78-2B52-436B-9FC4-8C0AA761CB60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A8492-C7DD-4A63-B98F-62F0DFD20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239E6-CD83-4842-AB99-990D7091AF3B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5D4B3-83D3-4DE3-92B9-1C0981CB3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C2237-DCF1-4DAF-A459-24A906C06579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FC993-2255-4D4B-BEFA-68AEB2958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A9801-A7C8-4B45-98D5-C33A255CA216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35180-C151-4755-A55F-9AB8034E2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4FC6C-672F-4923-AEB4-CAF5D4A750A1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47287-0B9C-4C3B-9138-72CB4BAFB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BD02A-6D44-4663-97BE-A090ED126F0B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AE277-A1B0-48C1-8CAC-6D09C8F1D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31F5F-4EE9-43AB-B05F-3EE1AB88DFF6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2495D-8139-40FA-AAC9-3F5922125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CF5384-DE4C-4992-A45B-5795CD0AE027}" type="datetimeFigureOut">
              <a:rPr lang="ru-RU"/>
              <a:pPr>
                <a:defRPr/>
              </a:pPr>
              <a:t>11.03.2014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D15B0F-BCB9-4014-96F3-095EBC773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ransition spd="slow">
    <p:split orient="vert"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more777.org/index/stroenie_russkikh_pravoslavnykh_khramov/0-16" TargetMode="External"/><Relationship Id="rId3" Type="http://schemas.openxmlformats.org/officeDocument/2006/relationships/hyperlink" Target="http://www.perunica.ru/" TargetMode="External"/><Relationship Id="rId7" Type="http://schemas.openxmlformats.org/officeDocument/2006/relationships/hyperlink" Target="http://www.golddomes.ru/cerkov/cerkov.s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ktinoya.ru/index.php?option=com_content&amp;view=article&amp;id=328:2013-04-14-15-26-22&amp;catid=95:2013-10-10-14-43-42" TargetMode="External"/><Relationship Id="rId5" Type="http://schemas.openxmlformats.org/officeDocument/2006/relationships/hyperlink" Target="http://www.bibliotekar.ru/" TargetMode="External"/><Relationship Id="rId10" Type="http://schemas.openxmlformats.org/officeDocument/2006/relationships/hyperlink" Target="http://www.pandia.ru/text/77/318/11933.php" TargetMode="External"/><Relationship Id="rId4" Type="http://schemas.openxmlformats.org/officeDocument/2006/relationships/hyperlink" Target="http://www.wikipedia.ru/" TargetMode="External"/><Relationship Id="rId9" Type="http://schemas.openxmlformats.org/officeDocument/2006/relationships/hyperlink" Target="http://www.jmp.ru/svyat/nov25.htm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59" cy="6480720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1400" i="1" dirty="0">
                <a:effectLst/>
                <a:latin typeface="Times New Roman"/>
                <a:ea typeface="Times New Roman"/>
              </a:rPr>
              <a:t>Муниципальное образовательное бюджетное учреждение </a:t>
            </a:r>
            <a:r>
              <a:rPr lang="ru-RU" sz="1400" dirty="0">
                <a:effectLst/>
                <a:latin typeface="Times New Roman"/>
                <a:ea typeface="Times New Roman"/>
              </a:rPr>
              <a:t/>
            </a:r>
            <a:br>
              <a:rPr lang="ru-RU" sz="1400" dirty="0">
                <a:effectLst/>
                <a:latin typeface="Times New Roman"/>
                <a:ea typeface="Times New Roman"/>
              </a:rPr>
            </a:br>
            <a:r>
              <a:rPr lang="ru-RU" sz="1400" i="1" dirty="0">
                <a:effectLst/>
                <a:latin typeface="Times New Roman"/>
                <a:ea typeface="Times New Roman"/>
              </a:rPr>
              <a:t>дополнительного образования детей </a:t>
            </a:r>
            <a:r>
              <a:rPr lang="ru-RU" sz="1400" i="1" dirty="0" smtClean="0">
                <a:effectLst/>
                <a:latin typeface="Times New Roman"/>
                <a:ea typeface="Times New Roman"/>
              </a:rPr>
              <a:t> «</a:t>
            </a:r>
            <a:r>
              <a:rPr lang="ru-RU" sz="1400" i="1" dirty="0">
                <a:effectLst/>
                <a:latin typeface="Times New Roman"/>
                <a:ea typeface="Times New Roman"/>
              </a:rPr>
              <a:t>Дом детского творчества» </a:t>
            </a:r>
            <a:r>
              <a:rPr lang="ru-RU" sz="1400" dirty="0">
                <a:effectLst/>
                <a:latin typeface="Times New Roman"/>
                <a:ea typeface="Times New Roman"/>
              </a:rPr>
              <a:t/>
            </a:r>
            <a:br>
              <a:rPr lang="ru-RU" sz="1400" dirty="0">
                <a:effectLst/>
                <a:latin typeface="Times New Roman"/>
                <a:ea typeface="Times New Roman"/>
              </a:rPr>
            </a:br>
            <a:r>
              <a:rPr lang="ru-RU" sz="1400" i="1" dirty="0">
                <a:effectLst/>
                <a:latin typeface="Times New Roman"/>
                <a:ea typeface="Times New Roman"/>
              </a:rPr>
              <a:t>Город Новая </a:t>
            </a:r>
            <a:r>
              <a:rPr lang="ru-RU" sz="1400" i="1" dirty="0" smtClean="0">
                <a:effectLst/>
                <a:latin typeface="Times New Roman"/>
                <a:ea typeface="Times New Roman"/>
              </a:rPr>
              <a:t>Ладога Ленинградская область Волховский </a:t>
            </a:r>
            <a:r>
              <a:rPr lang="ru-RU" sz="1400" i="1" dirty="0">
                <a:effectLst/>
                <a:latin typeface="Times New Roman"/>
                <a:ea typeface="Times New Roman"/>
              </a:rPr>
              <a:t>район</a:t>
            </a:r>
            <a:r>
              <a:rPr lang="ru-RU" sz="1400" dirty="0">
                <a:effectLst/>
                <a:latin typeface="Times New Roman"/>
                <a:ea typeface="Times New Roman"/>
              </a:rPr>
              <a:t/>
            </a:r>
            <a:br>
              <a:rPr lang="ru-RU" sz="1400" dirty="0">
                <a:effectLst/>
                <a:latin typeface="Times New Roman"/>
                <a:ea typeface="Times New Roman"/>
              </a:rPr>
            </a:br>
            <a:r>
              <a:rPr lang="ru-RU" sz="1400" dirty="0">
                <a:effectLst/>
                <a:latin typeface="Times New Roman"/>
                <a:ea typeface="Times New Roman"/>
              </a:rPr>
              <a:t/>
            </a:r>
            <a:br>
              <a:rPr lang="ru-RU" sz="1400" dirty="0">
                <a:effectLst/>
                <a:latin typeface="Times New Roman"/>
                <a:ea typeface="Times New Roman"/>
              </a:rPr>
            </a:br>
            <a:r>
              <a:rPr lang="ru-RU" sz="1400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1400" dirty="0" smtClean="0">
                <a:effectLst/>
                <a:latin typeface="Times New Roman"/>
                <a:ea typeface="Times New Roman"/>
              </a:rPr>
            </a:br>
            <a:r>
              <a:rPr lang="ru-RU" sz="1400" dirty="0">
                <a:effectLst/>
                <a:latin typeface="Times New Roman"/>
                <a:ea typeface="Times New Roman"/>
              </a:rPr>
              <a:t/>
            </a:r>
            <a:br>
              <a:rPr lang="ru-RU" sz="1400" dirty="0">
                <a:effectLst/>
                <a:latin typeface="Times New Roman"/>
                <a:ea typeface="Times New Roman"/>
              </a:rPr>
            </a:br>
            <a:r>
              <a:rPr lang="ru-RU" sz="2400" i="1" dirty="0" smtClean="0">
                <a:effectLst/>
                <a:latin typeface="Times New Roman"/>
                <a:ea typeface="Times New Roman"/>
              </a:rPr>
              <a:t>Творческий проект</a:t>
            </a:r>
            <a:br>
              <a:rPr lang="ru-RU" sz="2400" i="1" dirty="0" smtClean="0">
                <a:effectLst/>
                <a:latin typeface="Times New Roman"/>
                <a:ea typeface="Times New Roman"/>
              </a:rPr>
            </a:br>
            <a:r>
              <a:rPr lang="ru-RU" sz="2000" dirty="0">
                <a:effectLst/>
                <a:latin typeface="Times New Roman"/>
                <a:ea typeface="Times New Roman"/>
              </a:rPr>
              <a:t/>
            </a:r>
            <a:br>
              <a:rPr lang="ru-RU" sz="2000" dirty="0">
                <a:effectLst/>
                <a:latin typeface="Times New Roman"/>
                <a:ea typeface="Times New Roman"/>
              </a:rPr>
            </a:br>
            <a:r>
              <a:rPr lang="ru-RU" sz="4400" i="1" dirty="0" smtClean="0">
                <a:effectLst/>
                <a:latin typeface="Times New Roman"/>
                <a:ea typeface="Times New Roman"/>
              </a:rPr>
              <a:t>«</a:t>
            </a:r>
            <a:r>
              <a:rPr lang="ru-RU" sz="4400" i="1" dirty="0">
                <a:effectLst/>
                <a:latin typeface="Times New Roman"/>
                <a:ea typeface="Times New Roman"/>
              </a:rPr>
              <a:t>Макет Климентовской церкви</a:t>
            </a:r>
            <a:r>
              <a:rPr lang="ru-RU" sz="4400" dirty="0">
                <a:effectLst/>
                <a:latin typeface="Times New Roman"/>
                <a:ea typeface="Times New Roman"/>
              </a:rPr>
              <a:t/>
            </a:r>
            <a:br>
              <a:rPr lang="ru-RU" sz="4400" dirty="0">
                <a:effectLst/>
                <a:latin typeface="Times New Roman"/>
                <a:ea typeface="Times New Roman"/>
              </a:rPr>
            </a:br>
            <a:r>
              <a:rPr lang="ru-RU" sz="4400" i="1" dirty="0">
                <a:effectLst/>
                <a:latin typeface="Times New Roman"/>
                <a:ea typeface="Times New Roman"/>
              </a:rPr>
              <a:t>из картона и бумаги»</a:t>
            </a:r>
            <a:r>
              <a:rPr lang="ru-RU" sz="4400" dirty="0">
                <a:effectLst/>
                <a:latin typeface="Times New Roman"/>
                <a:ea typeface="Times New Roman"/>
              </a:rPr>
              <a:t/>
            </a:r>
            <a:br>
              <a:rPr lang="ru-RU" sz="4400" dirty="0">
                <a:effectLst/>
                <a:latin typeface="Times New Roman"/>
                <a:ea typeface="Times New Roman"/>
              </a:rPr>
            </a:br>
            <a:r>
              <a:rPr lang="ru-RU" sz="2000" i="1" dirty="0">
                <a:effectLst/>
                <a:latin typeface="Times New Roman"/>
                <a:ea typeface="Times New Roman"/>
              </a:rPr>
              <a:t> </a:t>
            </a:r>
            <a:r>
              <a:rPr lang="ru-RU" sz="2000" dirty="0">
                <a:effectLst/>
                <a:latin typeface="Times New Roman"/>
                <a:ea typeface="Times New Roman"/>
              </a:rPr>
              <a:t/>
            </a:r>
            <a:br>
              <a:rPr lang="ru-RU" sz="2000" dirty="0">
                <a:effectLst/>
                <a:latin typeface="Times New Roman"/>
                <a:ea typeface="Times New Roman"/>
              </a:rPr>
            </a:br>
            <a:r>
              <a:rPr lang="ru-RU" sz="2000" i="1" dirty="0">
                <a:effectLst/>
                <a:latin typeface="Times New Roman"/>
                <a:ea typeface="Times New Roman"/>
              </a:rPr>
              <a:t>         </a:t>
            </a:r>
            <a:r>
              <a:rPr lang="ru-RU" sz="20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2400" i="1" dirty="0">
                <a:effectLst/>
                <a:latin typeface="Times New Roman"/>
                <a:ea typeface="Times New Roman"/>
              </a:rPr>
              <a:t>Разработала: учащаяся объединения «Зодчие»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sz="2400" i="1" dirty="0" smtClean="0">
                <a:effectLst/>
                <a:latin typeface="Times New Roman"/>
                <a:ea typeface="Times New Roman"/>
              </a:rPr>
              <a:t>      Якушенко </a:t>
            </a:r>
            <a:r>
              <a:rPr lang="ru-RU" sz="2400" i="1" dirty="0">
                <a:effectLst/>
                <a:latin typeface="Times New Roman"/>
                <a:ea typeface="Times New Roman"/>
              </a:rPr>
              <a:t>Ангелина </a:t>
            </a:r>
            <a:r>
              <a:rPr lang="ru-RU" sz="2400" i="1" dirty="0" smtClean="0">
                <a:effectLst/>
                <a:latin typeface="Times New Roman"/>
                <a:ea typeface="Times New Roman"/>
              </a:rPr>
              <a:t>Евгеньевна             </a:t>
            </a:r>
            <a:r>
              <a:rPr lang="ru-RU" sz="2400" i="1" dirty="0">
                <a:effectLst/>
                <a:latin typeface="Times New Roman"/>
                <a:ea typeface="Times New Roman"/>
              </a:rPr>
              <a:t/>
            </a:r>
            <a:br>
              <a:rPr lang="ru-RU" sz="2400" i="1" dirty="0">
                <a:effectLst/>
                <a:latin typeface="Times New Roman"/>
                <a:ea typeface="Times New Roman"/>
              </a:rPr>
            </a:br>
            <a:r>
              <a:rPr lang="ru-RU" sz="2400" i="1" dirty="0" smtClean="0">
                <a:effectLst/>
                <a:latin typeface="Times New Roman"/>
                <a:ea typeface="Times New Roman"/>
              </a:rPr>
              <a:t>Руководитель </a:t>
            </a:r>
            <a:r>
              <a:rPr lang="ru-RU" sz="2400" i="1" dirty="0">
                <a:effectLst/>
                <a:latin typeface="Times New Roman"/>
                <a:ea typeface="Times New Roman"/>
              </a:rPr>
              <a:t>проекта:       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sz="2400" i="1" dirty="0">
                <a:effectLst/>
                <a:latin typeface="Times New Roman"/>
                <a:ea typeface="Times New Roman"/>
              </a:rPr>
              <a:t>                                  </a:t>
            </a:r>
            <a:r>
              <a:rPr lang="ru-RU" sz="2400" i="1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2400" i="1" dirty="0">
                <a:effectLst/>
                <a:latin typeface="Times New Roman"/>
                <a:ea typeface="Times New Roman"/>
              </a:rPr>
              <a:t>Абраменкова Ирина Владимировна 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r>
              <a:rPr lang="ru-RU" sz="2000" i="1" dirty="0" smtClean="0">
                <a:effectLst/>
                <a:latin typeface="Times New Roman"/>
                <a:ea typeface="Times New Roman"/>
              </a:rPr>
              <a:t>2014г</a:t>
            </a:r>
            <a:r>
              <a:rPr lang="ru-RU" sz="2000" i="1" dirty="0">
                <a:effectLst/>
                <a:latin typeface="Times New Roman"/>
                <a:ea typeface="Times New Roman"/>
              </a:rPr>
              <a:t>.</a:t>
            </a:r>
            <a:r>
              <a:rPr lang="ru-RU" dirty="0">
                <a:effectLst/>
                <a:latin typeface="Times New Roman"/>
                <a:ea typeface="Times New Roman"/>
              </a:rPr>
              <a:t/>
            </a:r>
            <a:br>
              <a:rPr lang="ru-RU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576262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1" y="188640"/>
            <a:ext cx="8352928" cy="4736817"/>
          </a:xfrm>
        </p:spPr>
        <p:txBody>
          <a:bodyPr/>
          <a:lstStyle/>
          <a:p>
            <a:pPr marL="0" indent="0" eaLnBrk="1" fontAlgn="auto" hangingPunct="1">
              <a:lnSpc>
                <a:spcPct val="114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SzPts val="1400"/>
              <a:buFont typeface="Georgia" pitchFamily="18" charset="0"/>
              <a:buNone/>
              <a:defRPr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этой цели нужно было решить следующие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</a:t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dirty="0" smtClean="0">
                <a:effectLst/>
                <a:latin typeface="Times New Roman"/>
                <a:ea typeface="Times New Roman"/>
              </a:rPr>
              <a:t>Изучить историю Климентовской церкви. </a:t>
            </a:r>
            <a:br>
              <a:rPr lang="ru-RU" sz="2800" dirty="0" smtClean="0"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effectLst/>
                <a:latin typeface="Times New Roman"/>
                <a:ea typeface="Times New Roman"/>
              </a:rPr>
              <a:t>Изучить церковную архитектуру </a:t>
            </a:r>
            <a:r>
              <a:rPr lang="en-US" sz="2800" dirty="0" smtClean="0">
                <a:effectLst/>
                <a:latin typeface="Times New Roman"/>
                <a:ea typeface="Times New Roman"/>
              </a:rPr>
              <a:t>XVIII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> века.</a:t>
            </a:r>
            <a:br>
              <a:rPr lang="ru-RU" sz="2800" dirty="0" smtClean="0"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effectLst/>
                <a:latin typeface="Times New Roman"/>
                <a:ea typeface="Times New Roman"/>
              </a:rPr>
              <a:t>Проанализировать собранный материал.</a:t>
            </a:r>
            <a:br>
              <a:rPr lang="ru-RU" sz="2800" dirty="0" smtClean="0">
                <a:effectLst/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проектировать </a:t>
            </a:r>
            <a:r>
              <a:rPr lang="ru-RU" altLang="ru-RU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разработать эскиз </a:t>
            </a:r>
            <a:r>
              <a:rPr lang="ru-RU" alt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макета, </a:t>
            </a:r>
            <a:r>
              <a:rPr lang="ru-RU" altLang="ru-RU" sz="28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</a:t>
            </a:r>
            <a:r>
              <a:rPr lang="ru-RU" alt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макет. 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813" y="4938713"/>
            <a:ext cx="5637212" cy="8826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5096867"/>
            <a:ext cx="4824536" cy="655107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Святой Климент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6" name="Picture 3" descr="C:\Users\Ирина\Documents\My Drivers\объединение\индивидуалы\Ангелина\Климентовская церковь\иконы\кл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55575"/>
            <a:ext cx="3671888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F:\Ангелина\Климентовская церковь\иконы\кл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4300" y="1484313"/>
            <a:ext cx="5110163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Users\Ирина\Documents\My Drivers\объединение\материал для работ детей\фото Старая Ладога\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325"/>
            <a:ext cx="9204325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9338" y="2713038"/>
            <a:ext cx="3457575" cy="4175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700" b="1" smtClean="0">
                <a:solidFill>
                  <a:schemeClr val="tx1"/>
                </a:solidFill>
                <a:ea typeface="Aparajita"/>
                <a:cs typeface="Aparajita"/>
              </a:rPr>
              <a:t>Климентовский собор 1153год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84213" y="6165850"/>
            <a:ext cx="7175501" cy="17922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867400" y="1844675"/>
            <a:ext cx="936625" cy="863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65950" y="3108325"/>
            <a:ext cx="2341563" cy="1793875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/>
          </a:p>
        </p:txBody>
      </p:sp>
      <p:pic>
        <p:nvPicPr>
          <p:cNvPr id="25604" name="Picture 2" descr="C:\Users\Ирина\Documents\My Drivers\объединение\индивидуалы\Ангелина\Климентовская церковь\фото\карта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88913"/>
            <a:ext cx="1849437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Users\Ирина\Documents\My Drivers\объединение\индивидуалы\Ангелина\Климентовская церковь\фото\пло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113"/>
            <a:ext cx="7061200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7812088" y="1912938"/>
            <a:ext cx="144462" cy="15398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8001000" y="617538"/>
            <a:ext cx="1012825" cy="1384300"/>
          </a:xfrm>
          <a:custGeom>
            <a:avLst/>
            <a:gdLst>
              <a:gd name="connsiteX0" fmla="*/ 35577 w 1135420"/>
              <a:gd name="connsiteY0" fmla="*/ 1321826 h 1383411"/>
              <a:gd name="connsiteX1" fmla="*/ 368086 w 1135420"/>
              <a:gd name="connsiteY1" fmla="*/ 282735 h 1383411"/>
              <a:gd name="connsiteX2" fmla="*/ 1060813 w 1135420"/>
              <a:gd name="connsiteY2" fmla="*/ 19499 h 1383411"/>
              <a:gd name="connsiteX3" fmla="*/ 1116231 w 1135420"/>
              <a:gd name="connsiteY3" fmla="*/ 19499 h 1383411"/>
              <a:gd name="connsiteX4" fmla="*/ 1116231 w 1135420"/>
              <a:gd name="connsiteY4" fmla="*/ 19499 h 1383411"/>
              <a:gd name="connsiteX5" fmla="*/ 1116231 w 1135420"/>
              <a:gd name="connsiteY5" fmla="*/ 19499 h 1383411"/>
              <a:gd name="connsiteX6" fmla="*/ 1116231 w 1135420"/>
              <a:gd name="connsiteY6" fmla="*/ 19499 h 1383411"/>
              <a:gd name="connsiteX7" fmla="*/ 1102377 w 1135420"/>
              <a:gd name="connsiteY7" fmla="*/ 5645 h 1383411"/>
              <a:gd name="connsiteX8" fmla="*/ 1102377 w 1135420"/>
              <a:gd name="connsiteY8" fmla="*/ 5645 h 1383411"/>
              <a:gd name="connsiteX9" fmla="*/ 1074667 w 1135420"/>
              <a:gd name="connsiteY9" fmla="*/ 19499 h 1383411"/>
              <a:gd name="connsiteX10" fmla="*/ 575904 w 1135420"/>
              <a:gd name="connsiteY10" fmla="*/ 130335 h 1383411"/>
              <a:gd name="connsiteX11" fmla="*/ 298813 w 1135420"/>
              <a:gd name="connsiteY11" fmla="*/ 352008 h 1383411"/>
              <a:gd name="connsiteX12" fmla="*/ 35577 w 1135420"/>
              <a:gd name="connsiteY12" fmla="*/ 1266408 h 1383411"/>
              <a:gd name="connsiteX13" fmla="*/ 7867 w 1135420"/>
              <a:gd name="connsiteY13" fmla="*/ 1266408 h 1383411"/>
              <a:gd name="connsiteX14" fmla="*/ 35577 w 1135420"/>
              <a:gd name="connsiteY14" fmla="*/ 1321826 h 1383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5420" h="1383411">
                <a:moveTo>
                  <a:pt x="35577" y="1321826"/>
                </a:moveTo>
                <a:cubicBezTo>
                  <a:pt x="95613" y="1157881"/>
                  <a:pt x="197213" y="499789"/>
                  <a:pt x="368086" y="282735"/>
                </a:cubicBezTo>
                <a:cubicBezTo>
                  <a:pt x="538959" y="65680"/>
                  <a:pt x="936122" y="63372"/>
                  <a:pt x="1060813" y="19499"/>
                </a:cubicBezTo>
                <a:cubicBezTo>
                  <a:pt x="1185504" y="-24374"/>
                  <a:pt x="1116231" y="19499"/>
                  <a:pt x="1116231" y="19499"/>
                </a:cubicBezTo>
                <a:lnTo>
                  <a:pt x="1116231" y="19499"/>
                </a:lnTo>
                <a:lnTo>
                  <a:pt x="1116231" y="19499"/>
                </a:lnTo>
                <a:lnTo>
                  <a:pt x="1116231" y="19499"/>
                </a:lnTo>
                <a:lnTo>
                  <a:pt x="1102377" y="5645"/>
                </a:lnTo>
                <a:lnTo>
                  <a:pt x="1102377" y="5645"/>
                </a:lnTo>
                <a:cubicBezTo>
                  <a:pt x="1097759" y="7954"/>
                  <a:pt x="1162413" y="-1283"/>
                  <a:pt x="1074667" y="19499"/>
                </a:cubicBezTo>
                <a:cubicBezTo>
                  <a:pt x="986922" y="40281"/>
                  <a:pt x="705213" y="74917"/>
                  <a:pt x="575904" y="130335"/>
                </a:cubicBezTo>
                <a:cubicBezTo>
                  <a:pt x="446595" y="185753"/>
                  <a:pt x="388868" y="162662"/>
                  <a:pt x="298813" y="352008"/>
                </a:cubicBezTo>
                <a:cubicBezTo>
                  <a:pt x="208759" y="541353"/>
                  <a:pt x="84068" y="1114008"/>
                  <a:pt x="35577" y="1266408"/>
                </a:cubicBezTo>
                <a:cubicBezTo>
                  <a:pt x="-12914" y="1418808"/>
                  <a:pt x="5558" y="1261790"/>
                  <a:pt x="7867" y="1266408"/>
                </a:cubicBezTo>
                <a:cubicBezTo>
                  <a:pt x="10176" y="1271026"/>
                  <a:pt x="-24459" y="1485771"/>
                  <a:pt x="35577" y="1321826"/>
                </a:cubicBezTo>
                <a:close/>
              </a:path>
            </a:pathLst>
          </a:custGeom>
          <a:pattFill prst="pct5">
            <a:fgClr>
              <a:srgbClr val="FF0000"/>
            </a:fgClr>
            <a:bgClr>
              <a:srgbClr val="FF0000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827088" y="620713"/>
            <a:ext cx="7993062" cy="5313362"/>
          </a:xfrm>
        </p:spPr>
        <p:txBody>
          <a:bodyPr/>
          <a:lstStyle/>
          <a:p>
            <a:pPr marL="0" indent="0" eaLnBrk="1" hangingPunct="1">
              <a:buFont typeface="Georgia" pitchFamily="18" charset="0"/>
              <a:buNone/>
            </a:pPr>
            <a:r>
              <a:rPr lang="ru-RU" sz="2800" smtClean="0"/>
              <a:t>В период между 1741 и 1743 годами на предыдущем месторасположении деревянной церкви Святого Климента, папы Римского, в городе Новая Ладога  была выстроена каменная. Необходимые денежные средства были выделены знатным новоладожским купцом Константиновым Дмитрием.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965950" y="3108325"/>
            <a:ext cx="2341563" cy="1793875"/>
          </a:xfrm>
        </p:spPr>
        <p:txBody>
          <a:bodyPr/>
          <a:lstStyle/>
          <a:p>
            <a:pPr marL="182880" indent="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54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4005263"/>
            <a:ext cx="8569325" cy="1584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По проекту архитектора и инженера К.В. Фортунатова был произведен ремонт храма.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Купольным завершением колокольни стал шпиль.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Церковный интерьер был придуман архитектором К.В. Фортунатовым.</a:t>
            </a:r>
            <a:endParaRPr lang="ru-RU" sz="190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16463" y="476250"/>
            <a:ext cx="3276600" cy="144463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/>
          </a:p>
        </p:txBody>
      </p:sp>
      <p:pic>
        <p:nvPicPr>
          <p:cNvPr id="2050" name="Picture 2" descr="C:\Users\Ирина\Documents\My Drivers\объединение\материал для работ детей\фото а\панорама ладоги 2.jpg"/>
          <p:cNvPicPr>
            <a:picLocks noChangeAspect="1" noChangeArrowheads="1"/>
          </p:cNvPicPr>
          <p:nvPr/>
        </p:nvPicPr>
        <p:blipFill>
          <a:blip r:embed="rId3"/>
          <a:srcRect t="4715" r="43121" b="38132"/>
          <a:stretch>
            <a:fillRect/>
          </a:stretch>
        </p:blipFill>
        <p:spPr bwMode="auto">
          <a:xfrm>
            <a:off x="123825" y="188913"/>
            <a:ext cx="444023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Прямоугольник 3"/>
          <p:cNvSpPr>
            <a:spLocks noChangeArrowheads="1"/>
          </p:cNvSpPr>
          <p:nvPr/>
        </p:nvSpPr>
        <p:spPr bwMode="auto">
          <a:xfrm>
            <a:off x="4687888" y="2228850"/>
            <a:ext cx="415766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ru-RU" sz="200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Летом, в конце июля </a:t>
            </a:r>
            <a:r>
              <a:rPr lang="en-US" sz="200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200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века, церковный приход посетил Новгородский и Санкт-Петербургский митрополит Исидор Никольский.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738" y="5013325"/>
            <a:ext cx="3114675" cy="503238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Колокольня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28676" name="Picture 3" descr="C:\Users\Ирина\Documents\My Drivers\объединение\индивидуалы\Ангелина\Климентовская церковь\фото\к13.jpg"/>
          <p:cNvPicPr>
            <a:picLocks noChangeAspect="1" noChangeArrowheads="1"/>
          </p:cNvPicPr>
          <p:nvPr/>
        </p:nvPicPr>
        <p:blipFill>
          <a:blip r:embed="rId3"/>
          <a:srcRect l="28093" t="4109" r="26408" b="31111"/>
          <a:stretch>
            <a:fillRect/>
          </a:stretch>
        </p:blipFill>
        <p:spPr bwMode="auto">
          <a:xfrm>
            <a:off x="323850" y="188913"/>
            <a:ext cx="3311525" cy="629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Ирина\Documents\My Drivers\объединение\индивидуалы\Ангелина\Климентовская церковь\фото\работы по проекту Ангелина\DSC005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77800"/>
            <a:ext cx="8807450" cy="66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29700" name="Picture 3" descr="F:\Ангелина\Климентовская церковь\фото\к22.jpg"/>
          <p:cNvPicPr>
            <a:picLocks noChangeAspect="1" noChangeArrowheads="1"/>
          </p:cNvPicPr>
          <p:nvPr/>
        </p:nvPicPr>
        <p:blipFill>
          <a:blip r:embed="rId3"/>
          <a:srcRect l="35197"/>
          <a:stretch>
            <a:fillRect/>
          </a:stretch>
        </p:blipFill>
        <p:spPr bwMode="auto">
          <a:xfrm>
            <a:off x="1116013" y="79375"/>
            <a:ext cx="2951162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F:\Ангелина\Климентовская церковь\фото\к24.jpg"/>
          <p:cNvPicPr>
            <a:picLocks noChangeAspect="1" noChangeArrowheads="1"/>
          </p:cNvPicPr>
          <p:nvPr/>
        </p:nvPicPr>
        <p:blipFill>
          <a:blip r:embed="rId4"/>
          <a:srcRect r="22011"/>
          <a:stretch>
            <a:fillRect/>
          </a:stretch>
        </p:blipFill>
        <p:spPr bwMode="auto">
          <a:xfrm>
            <a:off x="4768850" y="93663"/>
            <a:ext cx="323850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Ирина\Documents\My Drivers\объединение\индивидуалы\Ангелина\Климентовская церковь\фото\к16.jpg"/>
          <p:cNvPicPr>
            <a:picLocks noChangeAspect="1" noChangeArrowheads="1"/>
          </p:cNvPicPr>
          <p:nvPr/>
        </p:nvPicPr>
        <p:blipFill>
          <a:blip r:embed="rId5"/>
          <a:srcRect r="10889"/>
          <a:stretch>
            <a:fillRect/>
          </a:stretch>
        </p:blipFill>
        <p:spPr bwMode="auto">
          <a:xfrm>
            <a:off x="1127125" y="93663"/>
            <a:ext cx="7378700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388" y="188913"/>
            <a:ext cx="8785225" cy="5976937"/>
          </a:xfrm>
        </p:spPr>
        <p:txBody>
          <a:bodyPr/>
          <a:lstStyle/>
          <a:p>
            <a:pPr marL="228600" indent="0" algn="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3600" dirty="0"/>
          </a:p>
        </p:txBody>
      </p:sp>
      <p:pic>
        <p:nvPicPr>
          <p:cNvPr id="30724" name="Picture 5" descr="F:\Ангелина\фото церквей\360_0075350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15888"/>
            <a:ext cx="89281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751513"/>
            <a:ext cx="5637213" cy="182562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 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          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         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 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 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 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b="1" i="1" dirty="0"/>
              <a:t> </a:t>
            </a:r>
            <a:endParaRPr lang="ru-RU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31748" name="AutoShape 70"/>
          <p:cNvSpPr>
            <a:spLocks noChangeArrowheads="1"/>
          </p:cNvSpPr>
          <p:nvPr/>
        </p:nvSpPr>
        <p:spPr bwMode="auto">
          <a:xfrm>
            <a:off x="2794000" y="1336675"/>
            <a:ext cx="685800" cy="48577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49" name="Rectangle 41"/>
          <p:cNvSpPr>
            <a:spLocks noChangeArrowheads="1"/>
          </p:cNvSpPr>
          <p:nvPr/>
        </p:nvSpPr>
        <p:spPr bwMode="auto">
          <a:xfrm>
            <a:off x="3479800" y="1822450"/>
            <a:ext cx="105727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0" name="Rectangle 42"/>
          <p:cNvSpPr>
            <a:spLocks noChangeArrowheads="1"/>
          </p:cNvSpPr>
          <p:nvPr/>
        </p:nvSpPr>
        <p:spPr bwMode="auto">
          <a:xfrm>
            <a:off x="4537075" y="1974850"/>
            <a:ext cx="60960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1" name="Rectangle 44"/>
          <p:cNvSpPr>
            <a:spLocks noChangeArrowheads="1"/>
          </p:cNvSpPr>
          <p:nvPr/>
        </p:nvSpPr>
        <p:spPr bwMode="auto">
          <a:xfrm>
            <a:off x="3632200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2" name="Rectangle 48"/>
          <p:cNvSpPr>
            <a:spLocks noChangeArrowheads="1"/>
          </p:cNvSpPr>
          <p:nvPr/>
        </p:nvSpPr>
        <p:spPr bwMode="auto">
          <a:xfrm>
            <a:off x="3927475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3" name="Rectangle 45"/>
          <p:cNvSpPr>
            <a:spLocks noChangeArrowheads="1"/>
          </p:cNvSpPr>
          <p:nvPr/>
        </p:nvSpPr>
        <p:spPr bwMode="auto">
          <a:xfrm>
            <a:off x="4194175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4" name="Rectangle 46"/>
          <p:cNvSpPr>
            <a:spLocks noChangeArrowheads="1"/>
          </p:cNvSpPr>
          <p:nvPr/>
        </p:nvSpPr>
        <p:spPr bwMode="auto">
          <a:xfrm>
            <a:off x="2936875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5" name="Rectangle 47"/>
          <p:cNvSpPr>
            <a:spLocks noChangeArrowheads="1"/>
          </p:cNvSpPr>
          <p:nvPr/>
        </p:nvSpPr>
        <p:spPr bwMode="auto">
          <a:xfrm>
            <a:off x="3222625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6" name="AutoShape 49"/>
          <p:cNvSpPr>
            <a:spLocks noChangeArrowheads="1"/>
          </p:cNvSpPr>
          <p:nvPr/>
        </p:nvSpPr>
        <p:spPr bwMode="auto">
          <a:xfrm>
            <a:off x="3008313" y="1260475"/>
            <a:ext cx="214312" cy="209550"/>
          </a:xfrm>
          <a:prstGeom prst="flowChartMagneticDisk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7" name="Oval 50"/>
          <p:cNvSpPr>
            <a:spLocks noChangeArrowheads="1"/>
          </p:cNvSpPr>
          <p:nvPr/>
        </p:nvSpPr>
        <p:spPr bwMode="auto">
          <a:xfrm>
            <a:off x="4537075" y="546100"/>
            <a:ext cx="609600" cy="31432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58" name="Rectangle 43"/>
          <p:cNvSpPr>
            <a:spLocks noChangeArrowheads="1"/>
          </p:cNvSpPr>
          <p:nvPr/>
        </p:nvSpPr>
        <p:spPr bwMode="auto">
          <a:xfrm>
            <a:off x="4537075" y="755650"/>
            <a:ext cx="609600" cy="1219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cxnSp>
        <p:nvCxnSpPr>
          <p:cNvPr id="31759" name="AutoShape 51"/>
          <p:cNvCxnSpPr>
            <a:cxnSpLocks noChangeShapeType="1"/>
          </p:cNvCxnSpPr>
          <p:nvPr/>
        </p:nvCxnSpPr>
        <p:spPr bwMode="auto">
          <a:xfrm flipV="1">
            <a:off x="3409950" y="1666875"/>
            <a:ext cx="1127125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31760" name="Rectangle 72"/>
          <p:cNvSpPr>
            <a:spLocks noChangeArrowheads="1"/>
          </p:cNvSpPr>
          <p:nvPr/>
        </p:nvSpPr>
        <p:spPr bwMode="auto">
          <a:xfrm>
            <a:off x="4810125" y="457200"/>
            <a:ext cx="90488" cy="155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1" name="AutoShape 73"/>
          <p:cNvSpPr>
            <a:spLocks noChangeArrowheads="1"/>
          </p:cNvSpPr>
          <p:nvPr/>
        </p:nvSpPr>
        <p:spPr bwMode="auto">
          <a:xfrm>
            <a:off x="4795838" y="-58738"/>
            <a:ext cx="90487" cy="533401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2" name="Oval 52"/>
          <p:cNvSpPr>
            <a:spLocks noChangeArrowheads="1"/>
          </p:cNvSpPr>
          <p:nvPr/>
        </p:nvSpPr>
        <p:spPr bwMode="auto">
          <a:xfrm>
            <a:off x="2936875" y="1095375"/>
            <a:ext cx="358775" cy="24130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3" name="AutoShape 53"/>
          <p:cNvSpPr>
            <a:spLocks noChangeArrowheads="1"/>
          </p:cNvSpPr>
          <p:nvPr/>
        </p:nvSpPr>
        <p:spPr bwMode="auto">
          <a:xfrm>
            <a:off x="3070225" y="971550"/>
            <a:ext cx="90488" cy="1238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4" name="Oval 54"/>
          <p:cNvSpPr>
            <a:spLocks noChangeArrowheads="1"/>
          </p:cNvSpPr>
          <p:nvPr/>
        </p:nvSpPr>
        <p:spPr bwMode="auto">
          <a:xfrm>
            <a:off x="3070225" y="927100"/>
            <a:ext cx="90488" cy="444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5" name="AutoShape 55"/>
          <p:cNvSpPr>
            <a:spLocks noChangeArrowheads="1"/>
          </p:cNvSpPr>
          <p:nvPr/>
        </p:nvSpPr>
        <p:spPr bwMode="auto">
          <a:xfrm>
            <a:off x="3070225" y="755650"/>
            <a:ext cx="90488" cy="171450"/>
          </a:xfrm>
          <a:custGeom>
            <a:avLst/>
            <a:gdLst>
              <a:gd name="T0" fmla="*/ 1588056 w 21600"/>
              <a:gd name="T1" fmla="*/ 5401008 h 21600"/>
              <a:gd name="T2" fmla="*/ 794028 w 21600"/>
              <a:gd name="T3" fmla="*/ 10802017 h 21600"/>
              <a:gd name="T4" fmla="*/ 0 w 21600"/>
              <a:gd name="T5" fmla="*/ 5401008 h 21600"/>
              <a:gd name="T6" fmla="*/ 794028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6" name="Rectangle 56"/>
          <p:cNvSpPr>
            <a:spLocks noChangeArrowheads="1"/>
          </p:cNvSpPr>
          <p:nvPr/>
        </p:nvSpPr>
        <p:spPr bwMode="auto">
          <a:xfrm>
            <a:off x="4965700" y="2212975"/>
            <a:ext cx="1206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7" name="Rectangle 59"/>
          <p:cNvSpPr>
            <a:spLocks noChangeArrowheads="1"/>
          </p:cNvSpPr>
          <p:nvPr/>
        </p:nvSpPr>
        <p:spPr bwMode="auto">
          <a:xfrm flipH="1" flipV="1">
            <a:off x="2638425" y="2155825"/>
            <a:ext cx="79375" cy="209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8" name="AutoShape 60"/>
          <p:cNvSpPr>
            <a:spLocks noChangeArrowheads="1"/>
          </p:cNvSpPr>
          <p:nvPr/>
        </p:nvSpPr>
        <p:spPr bwMode="auto">
          <a:xfrm>
            <a:off x="2581275" y="1898650"/>
            <a:ext cx="276225" cy="152400"/>
          </a:xfrm>
          <a:prstGeom prst="hexagon">
            <a:avLst>
              <a:gd name="adj" fmla="val 45313"/>
              <a:gd name="vf" fmla="val 11547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69" name="Rectangle 57"/>
          <p:cNvSpPr>
            <a:spLocks noChangeArrowheads="1"/>
          </p:cNvSpPr>
          <p:nvPr/>
        </p:nvSpPr>
        <p:spPr bwMode="auto">
          <a:xfrm>
            <a:off x="2638425" y="1974850"/>
            <a:ext cx="155575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0" name="Rectangle 58"/>
          <p:cNvSpPr>
            <a:spLocks noChangeArrowheads="1"/>
          </p:cNvSpPr>
          <p:nvPr/>
        </p:nvSpPr>
        <p:spPr bwMode="auto">
          <a:xfrm>
            <a:off x="2581275" y="1974850"/>
            <a:ext cx="5715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1" name="Rectangle 40"/>
          <p:cNvSpPr>
            <a:spLocks noChangeArrowheads="1"/>
          </p:cNvSpPr>
          <p:nvPr/>
        </p:nvSpPr>
        <p:spPr bwMode="auto">
          <a:xfrm>
            <a:off x="2794000" y="1822450"/>
            <a:ext cx="685800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2" name="Rectangle 61"/>
          <p:cNvSpPr>
            <a:spLocks noChangeArrowheads="1"/>
          </p:cNvSpPr>
          <p:nvPr/>
        </p:nvSpPr>
        <p:spPr bwMode="auto">
          <a:xfrm>
            <a:off x="2646363" y="2155825"/>
            <a:ext cx="73025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3" name="Rectangle 62"/>
          <p:cNvSpPr>
            <a:spLocks noChangeArrowheads="1"/>
          </p:cNvSpPr>
          <p:nvPr/>
        </p:nvSpPr>
        <p:spPr bwMode="auto">
          <a:xfrm>
            <a:off x="2936875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4" name="Rectangle 63"/>
          <p:cNvSpPr>
            <a:spLocks noChangeArrowheads="1"/>
          </p:cNvSpPr>
          <p:nvPr/>
        </p:nvSpPr>
        <p:spPr bwMode="auto">
          <a:xfrm>
            <a:off x="3222625" y="2127250"/>
            <a:ext cx="133350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5" name="Rectangle 64"/>
          <p:cNvSpPr>
            <a:spLocks noChangeArrowheads="1"/>
          </p:cNvSpPr>
          <p:nvPr/>
        </p:nvSpPr>
        <p:spPr bwMode="auto">
          <a:xfrm>
            <a:off x="4619625" y="860425"/>
            <a:ext cx="47625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6" name="Rectangle 65"/>
          <p:cNvSpPr>
            <a:spLocks noChangeArrowheads="1"/>
          </p:cNvSpPr>
          <p:nvPr/>
        </p:nvSpPr>
        <p:spPr bwMode="auto">
          <a:xfrm>
            <a:off x="4810125" y="857250"/>
            <a:ext cx="47625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sp>
        <p:nvSpPr>
          <p:cNvPr id="31777" name="Rectangle 66"/>
          <p:cNvSpPr>
            <a:spLocks noChangeArrowheads="1"/>
          </p:cNvSpPr>
          <p:nvPr/>
        </p:nvSpPr>
        <p:spPr bwMode="auto">
          <a:xfrm>
            <a:off x="4972050" y="860425"/>
            <a:ext cx="47625" cy="238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Trebuchet MS"/>
            </a:endParaRPr>
          </a:p>
        </p:txBody>
      </p:sp>
      <p:cxnSp>
        <p:nvCxnSpPr>
          <p:cNvPr id="31778" name="AutoShape 67"/>
          <p:cNvCxnSpPr>
            <a:cxnSpLocks noChangeShapeType="1"/>
          </p:cNvCxnSpPr>
          <p:nvPr/>
        </p:nvCxnSpPr>
        <p:spPr bwMode="auto">
          <a:xfrm>
            <a:off x="4743450" y="755650"/>
            <a:ext cx="0" cy="12192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1779" name="AutoShape 68"/>
          <p:cNvCxnSpPr>
            <a:cxnSpLocks noChangeShapeType="1"/>
          </p:cNvCxnSpPr>
          <p:nvPr/>
        </p:nvCxnSpPr>
        <p:spPr bwMode="auto">
          <a:xfrm>
            <a:off x="4900613" y="755650"/>
            <a:ext cx="0" cy="12192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1780" name="AutoShape 69"/>
          <p:cNvCxnSpPr>
            <a:cxnSpLocks noChangeShapeType="1"/>
          </p:cNvCxnSpPr>
          <p:nvPr/>
        </p:nvCxnSpPr>
        <p:spPr bwMode="auto">
          <a:xfrm>
            <a:off x="5086350" y="755650"/>
            <a:ext cx="0" cy="12192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1781" name="AutoShape 71"/>
          <p:cNvCxnSpPr>
            <a:cxnSpLocks noChangeShapeType="1"/>
          </p:cNvCxnSpPr>
          <p:nvPr/>
        </p:nvCxnSpPr>
        <p:spPr bwMode="auto">
          <a:xfrm>
            <a:off x="3162300" y="1470025"/>
            <a:ext cx="0" cy="3524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cxnSp>
      <p:sp>
        <p:nvSpPr>
          <p:cNvPr id="31782" name="Rectangle 74"/>
          <p:cNvSpPr>
            <a:spLocks noChangeArrowheads="1"/>
          </p:cNvSpPr>
          <p:nvPr/>
        </p:nvSpPr>
        <p:spPr bwMode="auto">
          <a:xfrm>
            <a:off x="171450" y="825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altLang="ru-RU">
              <a:cs typeface="Arial" charset="0"/>
            </a:endParaRPr>
          </a:p>
        </p:txBody>
      </p:sp>
      <p:sp>
        <p:nvSpPr>
          <p:cNvPr id="31783" name="Rectangle 7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altLang="ru-RU" sz="1400" b="1" i="1">
                <a:ea typeface="Times New Roman" pitchFamily="18" charset="0"/>
                <a:cs typeface="Arial" charset="0"/>
              </a:rPr>
              <a:t>  </a:t>
            </a:r>
            <a:endParaRPr lang="ru-RU" altLang="ru-RU">
              <a:ea typeface="Times New Roman" pitchFamily="18" charset="0"/>
              <a:cs typeface="Arial" charset="0"/>
            </a:endParaRPr>
          </a:p>
        </p:txBody>
      </p:sp>
      <p:sp>
        <p:nvSpPr>
          <p:cNvPr id="31784" name="Rectangle 76"/>
          <p:cNvSpPr>
            <a:spLocks noChangeArrowheads="1"/>
          </p:cNvSpPr>
          <p:nvPr/>
        </p:nvSpPr>
        <p:spPr bwMode="auto">
          <a:xfrm>
            <a:off x="0" y="3068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altLang="ru-RU" sz="1400" b="1" i="1">
                <a:ea typeface="Times New Roman" pitchFamily="18" charset="0"/>
                <a:cs typeface="Arial" charset="0"/>
              </a:rPr>
              <a:t>       </a:t>
            </a:r>
            <a:endParaRPr lang="ru-RU" altLang="ru-RU" sz="800">
              <a:ea typeface="Times New Roman" pitchFamily="18" charset="0"/>
              <a:cs typeface="Arial" charset="0"/>
            </a:endParaRPr>
          </a:p>
          <a:p>
            <a:pPr eaLnBrk="0" hangingPunct="0"/>
            <a:endParaRPr lang="ru-RU" altLang="ru-RU">
              <a:ea typeface="Times New Roman" pitchFamily="18" charset="0"/>
              <a:cs typeface="Arial" charset="0"/>
            </a:endParaRPr>
          </a:p>
        </p:txBody>
      </p:sp>
      <p:sp>
        <p:nvSpPr>
          <p:cNvPr id="31785" name="Прямоугольник 3160"/>
          <p:cNvSpPr>
            <a:spLocks noChangeArrowheads="1"/>
          </p:cNvSpPr>
          <p:nvPr/>
        </p:nvSpPr>
        <p:spPr bwMode="auto">
          <a:xfrm>
            <a:off x="814388" y="2451100"/>
            <a:ext cx="77057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400" b="1" i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Составные части макета:</a:t>
            </a:r>
            <a:endParaRPr lang="ru-RU" sz="240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ct val="20000"/>
              </a:spcBef>
              <a:buClr>
                <a:srgbClr val="C3260C"/>
              </a:buClr>
              <a:buSzPct val="130000"/>
              <a:buFont typeface="Trebuchet MS"/>
              <a:buAutoNum type="arabicPeriod"/>
            </a:pPr>
            <a:r>
              <a:rPr lang="ru-RU" sz="2400" i="1" u="sng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Апсида</a:t>
            </a:r>
            <a:r>
              <a:rPr lang="ru-RU" sz="2400" i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+ крыша</a:t>
            </a:r>
            <a:endParaRPr lang="ru-RU" sz="240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ct val="20000"/>
              </a:spcBef>
              <a:buClr>
                <a:srgbClr val="C3260C"/>
              </a:buClr>
              <a:buSzPct val="130000"/>
              <a:buFont typeface="Trebuchet MS"/>
              <a:buAutoNum type="arabicPeriod"/>
            </a:pPr>
            <a:r>
              <a:rPr lang="ru-RU" sz="2400" i="1" u="sng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Церковь</a:t>
            </a:r>
            <a:r>
              <a:rPr lang="ru-RU" sz="2400" i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+ крыша + барабан + глава + сфера + крест</a:t>
            </a:r>
            <a:endParaRPr lang="ru-RU" sz="240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ct val="20000"/>
              </a:spcBef>
              <a:buClr>
                <a:srgbClr val="C3260C"/>
              </a:buClr>
              <a:buSzPct val="130000"/>
              <a:buFont typeface="Trebuchet MS"/>
              <a:buAutoNum type="arabicPeriod"/>
            </a:pPr>
            <a:r>
              <a:rPr lang="ru-RU" sz="2400" i="1" u="sng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Трапезная</a:t>
            </a:r>
            <a:r>
              <a:rPr lang="ru-RU" sz="2400" i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 + крыша </a:t>
            </a:r>
            <a:endParaRPr lang="ru-RU" sz="240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ct val="20000"/>
              </a:spcBef>
              <a:buClr>
                <a:srgbClr val="C3260C"/>
              </a:buClr>
              <a:buSzPct val="130000"/>
              <a:buFont typeface="Trebuchet MS"/>
              <a:buAutoNum type="arabicPeriod"/>
            </a:pPr>
            <a:r>
              <a:rPr lang="ru-RU" sz="2400" i="1" u="sng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Притвор </a:t>
            </a:r>
            <a:endParaRPr lang="ru-RU" sz="240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Bef>
                <a:spcPct val="20000"/>
              </a:spcBef>
              <a:buClr>
                <a:srgbClr val="C3260C"/>
              </a:buClr>
              <a:buSzPct val="130000"/>
              <a:buFont typeface="Trebuchet MS"/>
              <a:buAutoNum type="arabicPeriod"/>
            </a:pPr>
            <a:r>
              <a:rPr lang="ru-RU" sz="2400" i="1" u="sng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Колокольня + </a:t>
            </a:r>
            <a:r>
              <a:rPr lang="ru-RU" sz="2400" i="1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крыша + шпиль</a:t>
            </a:r>
            <a:endParaRPr lang="ru-RU" sz="240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14340" name="Picture 4" descr="C:\Users\Ирина\Documents\My Drivers\объединение\индивидуалы\0899l (копия)-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363" y="0"/>
            <a:ext cx="8677275" cy="69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188913"/>
            <a:ext cx="8569325" cy="5562600"/>
          </a:xfrm>
        </p:spPr>
        <p:txBody>
          <a:bodyPr/>
          <a:lstStyle/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План работы над макетом.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Съемка церкви на месте с разных ракурсов, рисование эскиза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размеров модели, раскрой на картоне деталей церкви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Вырезаю детали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церкви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Раскрашивание внутренних деталей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церкви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Проверка размеров церкви,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подгон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деталей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Склеивание внутренних деталей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 частям церкви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Склеивание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каждой части церкви по отдельности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Выполнение деталей округлой формы (папье-маше): крыша колокольни, главка, колокола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Сбор церкви</a:t>
            </a:r>
          </a:p>
          <a:p>
            <a:pPr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Облицовка стен, крыши, оконных проемов</a:t>
            </a:r>
          </a:p>
          <a:p>
            <a:pPr lvl="0"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Покраска церкви </a:t>
            </a:r>
            <a:endParaRPr lang="ru-RU" sz="1800" b="1" dirty="0" smtClean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1" hangingPunct="1">
              <a:lnSpc>
                <a:spcPct val="95000"/>
              </a:lnSpc>
              <a:spcAft>
                <a:spcPct val="0"/>
              </a:spcAft>
              <a:buFont typeface="Trebuchet MS"/>
              <a:buAutoNum type="arabicPeriod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Обустройство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территории церкви (деревья, кустарники) Композиционные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решения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24127" y="4869160"/>
            <a:ext cx="2268935" cy="5685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1512167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1.</a:t>
            </a:r>
            <a:endParaRPr lang="ru-RU" dirty="0"/>
          </a:p>
        </p:txBody>
      </p:sp>
      <p:pic>
        <p:nvPicPr>
          <p:cNvPr id="33796" name="Picture 2" descr="F:\Ангелина\Климентовская церковь\фото\101MSDCF\DSC005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268760"/>
            <a:ext cx="4121150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F:\Ангелина\Климентовская церковь\фото\101MSDCF\DSC00571.JPG"/>
          <p:cNvPicPr>
            <a:picLocks noChangeAspect="1" noChangeArrowheads="1"/>
          </p:cNvPicPr>
          <p:nvPr/>
        </p:nvPicPr>
        <p:blipFill>
          <a:blip r:embed="rId4"/>
          <a:srcRect l="11072" r="30005" b="4344"/>
          <a:stretch>
            <a:fillRect/>
          </a:stretch>
        </p:blipFill>
        <p:spPr bwMode="auto">
          <a:xfrm>
            <a:off x="3995936" y="548680"/>
            <a:ext cx="5013325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31640" y="404664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Съемка церкви на месте с разных ракурсов, рисование эскиза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1512167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/>
              <a:t>2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4820" name="Picture 3" descr="F:\Ангелина\Климентовская церковь\фото\работы по проекту Ангелина\DSC004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338388"/>
            <a:ext cx="324008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F:\Ангелина\Климентовская церковь\фото\работы по проекту Ангелина\DSC0049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9868" y="171451"/>
            <a:ext cx="5496032" cy="412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59631" y="404664"/>
            <a:ext cx="2159843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Определение размеров модели, раскрой на картоне деталей церкви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260649"/>
            <a:ext cx="1368152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3.</a:t>
            </a:r>
            <a:endParaRPr lang="ru-RU" dirty="0"/>
          </a:p>
        </p:txBody>
      </p:sp>
      <p:pic>
        <p:nvPicPr>
          <p:cNvPr id="35844" name="Picture 2" descr="F:\Ангелина\Климентовская церковь\фото\работы по проекту Ангелина\DSC00490.JPG"/>
          <p:cNvPicPr>
            <a:picLocks noChangeAspect="1" noChangeArrowheads="1"/>
          </p:cNvPicPr>
          <p:nvPr/>
        </p:nvPicPr>
        <p:blipFill>
          <a:blip r:embed="rId3"/>
          <a:srcRect l="23058" t="15822" r="26949"/>
          <a:stretch>
            <a:fillRect/>
          </a:stretch>
        </p:blipFill>
        <p:spPr bwMode="auto">
          <a:xfrm>
            <a:off x="83980" y="1383975"/>
            <a:ext cx="3191876" cy="403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158945" y="2793008"/>
            <a:ext cx="8451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4.</a:t>
            </a:r>
            <a:endParaRPr lang="ru-RU" dirty="0">
              <a:latin typeface="+mn-lt"/>
            </a:endParaRPr>
          </a:p>
        </p:txBody>
      </p:sp>
      <p:pic>
        <p:nvPicPr>
          <p:cNvPr id="3075" name="Picture 3" descr="F:\Ангелина\Климентовская церковь\фото\работы по проекту Ангелина\DSC00520.JPG"/>
          <p:cNvPicPr>
            <a:picLocks noChangeAspect="1" noChangeArrowheads="1"/>
          </p:cNvPicPr>
          <p:nvPr/>
        </p:nvPicPr>
        <p:blipFill>
          <a:blip r:embed="rId4"/>
          <a:srcRect l="7207" t="58723" r="16447" b="7689"/>
          <a:stretch>
            <a:fillRect/>
          </a:stretch>
        </p:blipFill>
        <p:spPr bwMode="auto">
          <a:xfrm>
            <a:off x="4137205" y="3861048"/>
            <a:ext cx="4852988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31639" y="548680"/>
            <a:ext cx="215074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Вырезаю детали </a:t>
            </a: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церкви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64782" y="2916119"/>
            <a:ext cx="365152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Раскрашивание внутренних деталей церкви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260649"/>
            <a:ext cx="1368152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/>
              <a:t>5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1916832"/>
            <a:ext cx="8451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6.</a:t>
            </a:r>
            <a:endParaRPr lang="ru-RU" dirty="0">
              <a:latin typeface="+mn-lt"/>
            </a:endParaRPr>
          </a:p>
        </p:txBody>
      </p:sp>
      <p:pic>
        <p:nvPicPr>
          <p:cNvPr id="36869" name="Picture 2" descr="F:\Ангелина\Климентовская церковь\фото\работы по проекту Ангелина\DSC005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1484784"/>
            <a:ext cx="3744416" cy="499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F:\Ангелина\Климентовская церковь\фото\работы по проекту Ангелина\DSC00524.JPG"/>
          <p:cNvPicPr>
            <a:picLocks noChangeAspect="1" noChangeArrowheads="1"/>
          </p:cNvPicPr>
          <p:nvPr/>
        </p:nvPicPr>
        <p:blipFill>
          <a:blip r:embed="rId4"/>
          <a:srcRect l="13423" r="8446" b="12827"/>
          <a:stretch>
            <a:fillRect/>
          </a:stretch>
        </p:blipFill>
        <p:spPr bwMode="auto">
          <a:xfrm>
            <a:off x="4572000" y="2994025"/>
            <a:ext cx="44386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49159" y="404664"/>
            <a:ext cx="315083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Проверка размеров церкви, </a:t>
            </a:r>
            <a:r>
              <a:rPr lang="ru-RU" sz="2000" b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подгон </a:t>
            </a: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деталей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1159" y="2039943"/>
            <a:ext cx="308949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Склеивание внутренних деталей к частям церкви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260649"/>
            <a:ext cx="1368152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7.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30198" y="1009764"/>
            <a:ext cx="8451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n-lt"/>
              </a:rPr>
              <a:t>8.</a:t>
            </a:r>
            <a:endParaRPr lang="ru-RU" dirty="0">
              <a:latin typeface="+mn-lt"/>
            </a:endParaRPr>
          </a:p>
        </p:txBody>
      </p:sp>
      <p:pic>
        <p:nvPicPr>
          <p:cNvPr id="37893" name="Picture 2" descr="F:\Ангелина\Климентовская церковь\фото\фото 11\DSC_04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1234281"/>
            <a:ext cx="3600400" cy="5378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DSC00528"/>
          <p:cNvPicPr>
            <a:picLocks noChangeAspect="1" noChangeArrowheads="1"/>
          </p:cNvPicPr>
          <p:nvPr/>
        </p:nvPicPr>
        <p:blipFill>
          <a:blip r:embed="rId4">
            <a:lum bright="20000"/>
          </a:blip>
          <a:srcRect l="11066" t="14207" r="14345" b="33333"/>
          <a:stretch>
            <a:fillRect/>
          </a:stretch>
        </p:blipFill>
        <p:spPr bwMode="auto">
          <a:xfrm>
            <a:off x="5541963" y="2492896"/>
            <a:ext cx="3487738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DSC00529"/>
          <p:cNvPicPr>
            <a:picLocks noChangeAspect="1" noChangeArrowheads="1"/>
          </p:cNvPicPr>
          <p:nvPr/>
        </p:nvPicPr>
        <p:blipFill>
          <a:blip r:embed="rId5">
            <a:lum bright="20000"/>
          </a:blip>
          <a:srcRect l="11946" t="18236" r="8850" b="32941"/>
          <a:stretch>
            <a:fillRect/>
          </a:stretch>
        </p:blipFill>
        <p:spPr bwMode="auto">
          <a:xfrm>
            <a:off x="5575301" y="4487201"/>
            <a:ext cx="34544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82699" y="332656"/>
            <a:ext cx="328930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Склеивание каждой части церкви по отдельности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58428" y="906712"/>
            <a:ext cx="3289301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Выполнение деталей округлой формы (папье-маше): крыша колокольни, главка, колокола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8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260649"/>
            <a:ext cx="1368152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9.</a:t>
            </a:r>
            <a:endParaRPr lang="ru-RU" dirty="0"/>
          </a:p>
        </p:txBody>
      </p:sp>
      <p:pic>
        <p:nvPicPr>
          <p:cNvPr id="38916" name="Picture 2" descr="F:\Ангелина\Климентовская церковь\фото\фото 11\DSC_0414.jpg"/>
          <p:cNvPicPr>
            <a:picLocks noChangeAspect="1" noChangeArrowheads="1"/>
          </p:cNvPicPr>
          <p:nvPr/>
        </p:nvPicPr>
        <p:blipFill>
          <a:blip r:embed="rId3"/>
          <a:srcRect b="19714"/>
          <a:stretch>
            <a:fillRect/>
          </a:stretch>
        </p:blipFill>
        <p:spPr bwMode="auto">
          <a:xfrm>
            <a:off x="179386" y="1879917"/>
            <a:ext cx="3816550" cy="4575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3" descr="C:\Users\Ирина\Desktop\101MSDCF\DSC00573.JPG"/>
          <p:cNvPicPr>
            <a:picLocks noChangeAspect="1" noChangeArrowheads="1"/>
          </p:cNvPicPr>
          <p:nvPr/>
        </p:nvPicPr>
        <p:blipFill>
          <a:blip r:embed="rId4"/>
          <a:srcRect t="14185" r="11555" b="11185"/>
          <a:stretch>
            <a:fillRect/>
          </a:stretch>
        </p:blipFill>
        <p:spPr bwMode="auto">
          <a:xfrm>
            <a:off x="4072641" y="332656"/>
            <a:ext cx="5079297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75656" y="476672"/>
            <a:ext cx="1946994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Сбор церкви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1512167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10.</a:t>
            </a:r>
            <a:endParaRPr lang="ru-RU" dirty="0"/>
          </a:p>
        </p:txBody>
      </p:sp>
      <p:pic>
        <p:nvPicPr>
          <p:cNvPr id="39940" name="Picture 2" descr="F:\Ангелина\Климентовская церковь\фото\DSC00574.JPG"/>
          <p:cNvPicPr>
            <a:picLocks noChangeAspect="1" noChangeArrowheads="1"/>
          </p:cNvPicPr>
          <p:nvPr/>
        </p:nvPicPr>
        <p:blipFill>
          <a:blip r:embed="rId3"/>
          <a:srcRect l="5167" r="17439" b="13667"/>
          <a:stretch>
            <a:fillRect/>
          </a:stretch>
        </p:blipFill>
        <p:spPr bwMode="auto">
          <a:xfrm>
            <a:off x="6444208" y="332656"/>
            <a:ext cx="1933487" cy="287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3" descr="F:\Ангелина\Климентовская церковь\фото\DSC00583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29245" t="3322" r="9673" b="13754"/>
          <a:stretch>
            <a:fillRect/>
          </a:stretch>
        </p:blipFill>
        <p:spPr bwMode="auto">
          <a:xfrm rot="185031">
            <a:off x="1596538" y="1071058"/>
            <a:ext cx="4532326" cy="4615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889626" y="567765"/>
            <a:ext cx="3169121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Облицовка стен, </a:t>
            </a:r>
            <a:r>
              <a:rPr lang="ru-RU" sz="2000" b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крыши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463" y="4646613"/>
            <a:ext cx="9144001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1512167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11.</a:t>
            </a:r>
            <a:endParaRPr lang="ru-RU" dirty="0"/>
          </a:p>
        </p:txBody>
      </p:sp>
      <p:pic>
        <p:nvPicPr>
          <p:cNvPr id="41988" name="Picture 2" descr="C:\Users\Ирина\Desktop\101MSDCF\DSC00644.JPG"/>
          <p:cNvPicPr>
            <a:picLocks noChangeAspect="1" noChangeArrowheads="1"/>
          </p:cNvPicPr>
          <p:nvPr/>
        </p:nvPicPr>
        <p:blipFill>
          <a:blip r:embed="rId3"/>
          <a:srcRect l="28008" t="2945" r="17995" b="10973"/>
          <a:stretch>
            <a:fillRect/>
          </a:stretch>
        </p:blipFill>
        <p:spPr bwMode="auto">
          <a:xfrm>
            <a:off x="4486435" y="124658"/>
            <a:ext cx="46228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 descr="F:\Ангелина\Климентовская церковь\фото\DSC00640.JPG"/>
          <p:cNvPicPr>
            <a:picLocks noChangeAspect="1" noChangeArrowheads="1"/>
          </p:cNvPicPr>
          <p:nvPr/>
        </p:nvPicPr>
        <p:blipFill>
          <a:blip r:embed="rId4"/>
          <a:srcRect r="8688"/>
          <a:stretch>
            <a:fillRect/>
          </a:stretch>
        </p:blipFill>
        <p:spPr bwMode="auto">
          <a:xfrm>
            <a:off x="323528" y="2534221"/>
            <a:ext cx="3978027" cy="326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63688" y="620688"/>
            <a:ext cx="2280689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Покраска церкви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4627563"/>
            <a:ext cx="9144001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1512167" cy="1008112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12.</a:t>
            </a:r>
            <a:endParaRPr lang="ru-RU" dirty="0"/>
          </a:p>
        </p:txBody>
      </p:sp>
      <p:pic>
        <p:nvPicPr>
          <p:cNvPr id="40966" name="Picture 6" descr="DSC_04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63" b="78125" l="29081" r="88197"/>
                    </a14:imgEffect>
                  </a14:imgLayer>
                </a14:imgProps>
              </a:ext>
            </a:extLst>
          </a:blip>
          <a:srcRect l="32947" t="17560" r="13938" b="21167"/>
          <a:stretch/>
        </p:blipFill>
        <p:spPr bwMode="auto">
          <a:xfrm>
            <a:off x="539552" y="2240868"/>
            <a:ext cx="4604330" cy="3555872"/>
          </a:xfrm>
          <a:prstGeom prst="rect">
            <a:avLst/>
          </a:prstGeom>
          <a:noFill/>
        </p:spPr>
      </p:pic>
      <p:pic>
        <p:nvPicPr>
          <p:cNvPr id="40967" name="Picture 7" descr="DSC_041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8" b="77508" l="21126" r="62242"/>
                    </a14:imgEffect>
                  </a14:imgLayer>
                </a14:imgProps>
              </a:ext>
            </a:extLst>
          </a:blip>
          <a:srcRect l="19775" t="16838" r="37377" b="20212"/>
          <a:stretch/>
        </p:blipFill>
        <p:spPr bwMode="auto">
          <a:xfrm>
            <a:off x="4971305" y="188640"/>
            <a:ext cx="4172695" cy="41044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63688" y="188640"/>
            <a:ext cx="4572000" cy="96949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95000"/>
              </a:lnSpc>
              <a:spcBef>
                <a:spcPct val="20000"/>
              </a:spcBef>
              <a:buClr>
                <a:srgbClr val="C3260C"/>
              </a:buClr>
              <a:buSzPct val="130000"/>
            </a:pPr>
            <a:r>
              <a:rPr lang="ru-RU" sz="2000" b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Обустройство территории церкви (деревья, кустарники) Композиционные решения</a:t>
            </a:r>
            <a:endParaRPr lang="ru-RU" sz="1700" b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2050" name="Picture 2" descr="F:\Ангелина\Климентовская церковь\фото\к м 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F:\Ангелина\Климентовская церковь\фото\к м 2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260350"/>
            <a:ext cx="1511300" cy="1008063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/>
          </a:p>
        </p:txBody>
      </p:sp>
      <p:sp>
        <p:nvSpPr>
          <p:cNvPr id="43012" name="Прямоугольник 3"/>
          <p:cNvSpPr>
            <a:spLocks noChangeArrowheads="1"/>
          </p:cNvSpPr>
          <p:nvPr/>
        </p:nvSpPr>
        <p:spPr bwMode="auto">
          <a:xfrm>
            <a:off x="268288" y="658813"/>
            <a:ext cx="8785225" cy="484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100" i="1">
                <a:latin typeface="Times New Roman" pitchFamily="18" charset="0"/>
                <a:cs typeface="Times New Roman" pitchFamily="18" charset="0"/>
              </a:rPr>
              <a:t>Чтобы выполнить макет Климентовской церкви, мне необходимо было решить несколько важных задач.</a:t>
            </a:r>
          </a:p>
          <a:p>
            <a:pPr algn="just">
              <a:lnSpc>
                <a:spcPct val="115000"/>
              </a:lnSpc>
            </a:pPr>
            <a:r>
              <a:rPr lang="ru-RU" sz="2100" i="1">
                <a:latin typeface="Times New Roman" pitchFamily="18" charset="0"/>
                <a:cs typeface="Times New Roman" pitchFamily="18" charset="0"/>
              </a:rPr>
              <a:t>Во-первых, собрать информацию о самом здании, о церковной архитектуре </a:t>
            </a:r>
            <a:r>
              <a:rPr lang="en-US" sz="2100" i="1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2100" i="1">
                <a:latin typeface="Times New Roman" pitchFamily="18" charset="0"/>
                <a:cs typeface="Times New Roman" pitchFamily="18" charset="0"/>
              </a:rPr>
              <a:t> века (фотографии, схемы, чертежи).</a:t>
            </a:r>
          </a:p>
          <a:p>
            <a:pPr algn="just">
              <a:lnSpc>
                <a:spcPct val="115000"/>
              </a:lnSpc>
            </a:pPr>
            <a:r>
              <a:rPr lang="ru-RU" sz="2100" i="1">
                <a:latin typeface="Times New Roman" pitchFamily="18" charset="0"/>
                <a:cs typeface="Times New Roman" pitchFamily="18" charset="0"/>
              </a:rPr>
              <a:t>Во-вторых,  разработать технологию моделирования строения.</a:t>
            </a:r>
          </a:p>
          <a:p>
            <a:pPr algn="just">
              <a:lnSpc>
                <a:spcPct val="115000"/>
              </a:lnSpc>
            </a:pPr>
            <a:r>
              <a:rPr lang="ru-RU" sz="2100" i="1">
                <a:latin typeface="Times New Roman" pitchFamily="18" charset="0"/>
                <a:cs typeface="Times New Roman" pitchFamily="18" charset="0"/>
              </a:rPr>
              <a:t>В-третьих, разработать план изготовления макета. Здесь, методом проб и ошибок, нашла оптимальную для себя технологию изготовления.</a:t>
            </a:r>
          </a:p>
          <a:p>
            <a:pPr algn="just">
              <a:lnSpc>
                <a:spcPct val="115000"/>
              </a:lnSpc>
            </a:pPr>
            <a:r>
              <a:rPr lang="ru-RU" sz="2100" i="1">
                <a:latin typeface="Times New Roman" pitchFamily="18" charset="0"/>
                <a:cs typeface="Times New Roman" pitchFamily="18" charset="0"/>
              </a:rPr>
              <a:t>Произведя экономическую оценку макета Климентовской церкви, убедилась, что, несмотря на то, что работа над нею была очень трудоемкой, ее себестоимость невысокая. </a:t>
            </a:r>
          </a:p>
          <a:p>
            <a:pPr algn="just">
              <a:lnSpc>
                <a:spcPct val="115000"/>
              </a:lnSpc>
            </a:pPr>
            <a:r>
              <a:rPr lang="ru-RU" sz="2100" i="1">
                <a:latin typeface="Times New Roman" pitchFamily="18" charset="0"/>
                <a:cs typeface="Times New Roman" pitchFamily="18" charset="0"/>
              </a:rPr>
              <a:t>Макет церкви можно использовать для игр детям старше 7 лет, а также как наглядное пособие на уроках истории и технологии.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404813"/>
            <a:ext cx="7175500" cy="1792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44036" name="Прямоугольник 3"/>
          <p:cNvSpPr>
            <a:spLocks noChangeArrowheads="1"/>
          </p:cNvSpPr>
          <p:nvPr/>
        </p:nvSpPr>
        <p:spPr bwMode="auto">
          <a:xfrm>
            <a:off x="250825" y="188913"/>
            <a:ext cx="8642350" cy="553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i="1">
                <a:latin typeface="Times New Roman" pitchFamily="18" charset="0"/>
                <a:cs typeface="Times New Roman" pitchFamily="18" charset="0"/>
              </a:rPr>
              <a:t>Список использованных источников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Берташ А. В. Новая Ладога – Векслер А. Ф. – СПб: 2004г.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Большой энциклопедический словарь/ Сост. А. М. Прохоров.:  Москва, 2002г.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Брокгауз Ф. А. Энциклопедический словарь. – Эфрон И. А. -  Москва.: 2007г.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Булкин В. А. По Неве по Волхову – Овсянников О. В.- Л-д.: Искусство, 1981г.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Бусеева – Давыдова И. Каменное зодчество Древней Руси / Детская литература. – Москва: 1989г.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Краеведческое пособие для 4-го класса . Город на Неве/ Сост. И. М. Лебедев. -  М.:   1989г.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Морозова Н. Ф. Ладога Петра Великого / Алабор: 2010г.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Нелидова Е. Старая Ладога. -   С-Пб.: 1912г.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Ожегов С. И. Толковый словарь русского языка / Н. Ю. Шведова. – Москва.: 2000г.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Райков Г. Ладога – Старая и Новая / Алабор: 2010г</a:t>
            </a:r>
          </a:p>
          <a:p>
            <a:pPr algn="just"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Рыкованова В. А. Новая Ладога. Историко – краеведческий очерк – Сметана К. И. – СПб : 1984г.</a:t>
            </a:r>
          </a:p>
          <a:p>
            <a:pPr>
              <a:buFont typeface="Trebuchet MS"/>
              <a:buAutoNum type="arabicPeriod"/>
            </a:pPr>
            <a:r>
              <a:rPr lang="ru-RU" sz="1500">
                <a:latin typeface="Times New Roman" pitchFamily="18" charset="0"/>
                <a:cs typeface="Times New Roman" pitchFamily="18" charset="0"/>
              </a:rPr>
              <a:t> Стихи ладожан из коллекции Дома детского творчества</a:t>
            </a:r>
          </a:p>
          <a:p>
            <a:pPr algn="just">
              <a:buFont typeface="Trebuchet MS"/>
              <a:buAutoNum type="arabicPeriod"/>
            </a:pPr>
            <a:r>
              <a:rPr lang="ru-RU" sz="1500" u="sng">
                <a:latin typeface="Times New Roman" pitchFamily="18" charset="0"/>
                <a:cs typeface="Times New Roman" pitchFamily="18" charset="0"/>
                <a:hlinkClick r:id="rId3"/>
              </a:rPr>
              <a:t>www.perunica.ru</a:t>
            </a:r>
            <a:r>
              <a:rPr lang="ru-RU" sz="150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Font typeface="Trebuchet MS"/>
              <a:buAutoNum type="arabicPeriod"/>
            </a:pPr>
            <a:r>
              <a:rPr lang="en-US" sz="1500" u="sng">
                <a:latin typeface="Times New Roman" pitchFamily="18" charset="0"/>
                <a:cs typeface="Times New Roman" pitchFamily="18" charset="0"/>
                <a:hlinkClick r:id="rId4"/>
              </a:rPr>
              <a:t>www</a:t>
            </a:r>
            <a:r>
              <a:rPr lang="ru-RU" sz="1500" u="sng">
                <a:latin typeface="Times New Roman" pitchFamily="18" charset="0"/>
                <a:cs typeface="Times New Roman" pitchFamily="18" charset="0"/>
                <a:hlinkClick r:id="rId4"/>
              </a:rPr>
              <a:t>.wikipedia.</a:t>
            </a:r>
            <a:r>
              <a:rPr lang="en-US" sz="1500" u="sng">
                <a:latin typeface="Times New Roman" pitchFamily="18" charset="0"/>
                <a:cs typeface="Times New Roman" pitchFamily="18" charset="0"/>
                <a:hlinkClick r:id="rId4"/>
              </a:rPr>
              <a:t>ru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rebuchet MS"/>
              <a:buAutoNum type="arabicPeriod"/>
            </a:pPr>
            <a:r>
              <a:rPr lang="en-US" sz="1500" u="sng">
                <a:latin typeface="Times New Roman" pitchFamily="18" charset="0"/>
                <a:cs typeface="Times New Roman" pitchFamily="18" charset="0"/>
                <a:hlinkClick r:id="rId5"/>
              </a:rPr>
              <a:t>www</a:t>
            </a:r>
            <a:r>
              <a:rPr lang="ru-RU" sz="1500" u="sng">
                <a:latin typeface="Times New Roman" pitchFamily="18" charset="0"/>
                <a:cs typeface="Times New Roman" pitchFamily="18" charset="0"/>
                <a:hlinkClick r:id="rId5"/>
              </a:rPr>
              <a:t>.bibliotekar.ru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rebuchet MS"/>
              <a:buAutoNum type="arabicPeriod"/>
            </a:pPr>
            <a:r>
              <a:rPr lang="en-US" sz="1500" u="sng">
                <a:latin typeface="Times New Roman" pitchFamily="18" charset="0"/>
                <a:cs typeface="Times New Roman" pitchFamily="18" charset="0"/>
                <a:hlinkClick r:id="rId6"/>
              </a:rPr>
              <a:t>aktinoya.ru/index.php?option=com_content&amp;view=article&amp;id=328:2013-04-14-15-26-22&amp;catid=95:2013-10-10-14-43-42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rebuchet MS"/>
              <a:buAutoNum type="arabicPeriod"/>
            </a:pPr>
            <a:r>
              <a:rPr lang="en-US" sz="1500" u="sng">
                <a:latin typeface="Times New Roman" pitchFamily="18" charset="0"/>
                <a:cs typeface="Times New Roman" pitchFamily="18" charset="0"/>
                <a:hlinkClick r:id="rId7"/>
              </a:rPr>
              <a:t>www.golddomes.ru/cerkov/cerkov.shtml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rebuchet MS"/>
              <a:buAutoNum type="arabicPeriod"/>
            </a:pPr>
            <a:r>
              <a:rPr lang="en-US" sz="1500" u="sng">
                <a:latin typeface="Times New Roman" pitchFamily="18" charset="0"/>
                <a:cs typeface="Times New Roman" pitchFamily="18" charset="0"/>
                <a:hlinkClick r:id="rId8"/>
              </a:rPr>
              <a:t>more777.org/index/stroenie_russkikh_pravoslavnykh_khramov/0-16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50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Trebuchet MS"/>
              <a:buAutoNum type="arabicPeriod"/>
            </a:pPr>
            <a:r>
              <a:rPr lang="en-US" sz="1500" u="sng">
                <a:latin typeface="Times New Roman" pitchFamily="18" charset="0"/>
                <a:cs typeface="Times New Roman" pitchFamily="18" charset="0"/>
                <a:hlinkClick r:id="rId9"/>
              </a:rPr>
              <a:t>www.jmp.ru/svyat/nov25.htm</a:t>
            </a:r>
            <a:r>
              <a:rPr lang="en-US" sz="15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Trebuchet MS"/>
              <a:buAutoNum type="arabicPeriod"/>
            </a:pPr>
            <a:r>
              <a:rPr lang="ru-RU" sz="1500" u="sng">
                <a:latin typeface="Times New Roman" pitchFamily="18" charset="0"/>
                <a:cs typeface="Times New Roman" pitchFamily="18" charset="0"/>
                <a:hlinkClick r:id="rId10"/>
              </a:rPr>
              <a:t>www.pandia.ru/text/77/318/11933.php</a:t>
            </a:r>
            <a:r>
              <a:rPr lang="ru-RU" sz="15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8" name="Picture 2" descr="F:\Ангелина\фото а\панорама ладог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6" descr="xavt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1557338"/>
            <a:ext cx="2452688" cy="245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16388" name="Picture 2" descr="F:\Ангелина\Климентовская церковь\фото\к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813"/>
            <a:ext cx="4605338" cy="692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 descr="F:\Ангелина\Климентовская церковь\фото\к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813"/>
            <a:ext cx="4548188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F:\Ангелина\Климентовская церковь\фото\работы по проекту Ангелина\DSC005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9050"/>
            <a:ext cx="91186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17412" name="Picture 2" descr="F:\Ангелина\Климентовская церковь\фото\к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75"/>
            <a:ext cx="9161463" cy="609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18436" name="Picture 2" descr="F:\Ангелина\Климентовская церковь\фото\к19.jpg"/>
          <p:cNvPicPr>
            <a:picLocks noChangeAspect="1" noChangeArrowheads="1"/>
          </p:cNvPicPr>
          <p:nvPr/>
        </p:nvPicPr>
        <p:blipFill>
          <a:blip r:embed="rId3"/>
          <a:srcRect l="13470" r="16695"/>
          <a:stretch>
            <a:fillRect/>
          </a:stretch>
        </p:blipFill>
        <p:spPr bwMode="auto">
          <a:xfrm>
            <a:off x="0" y="0"/>
            <a:ext cx="43561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F:\Ангелина\Климентовская церковь\фото\к21.jpg"/>
          <p:cNvPicPr>
            <a:picLocks noChangeAspect="1" noChangeArrowheads="1"/>
          </p:cNvPicPr>
          <p:nvPr/>
        </p:nvPicPr>
        <p:blipFill>
          <a:blip r:embed="rId4"/>
          <a:srcRect l="9546" r="5788"/>
          <a:stretch>
            <a:fillRect/>
          </a:stretch>
        </p:blipFill>
        <p:spPr bwMode="auto">
          <a:xfrm>
            <a:off x="3786188" y="20638"/>
            <a:ext cx="5357812" cy="677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5"/>
            <a:ext cx="8146907" cy="1008112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Реставрация до 2007…</a:t>
            </a:r>
            <a:endParaRPr lang="ru-RU" sz="3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Рисунок 18" descr=" (600x450, 32Kb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" y="0"/>
            <a:ext cx="909320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63" y="3132138"/>
            <a:ext cx="7175500" cy="1793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pic>
        <p:nvPicPr>
          <p:cNvPr id="5" name="Picture 3" descr="C:\Users\Ирина\Documents\My Drivers\объединение\индивидуалы\Ангелина\Климентовская церковь\фото\к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531813"/>
            <a:ext cx="9055100" cy="603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450" y="207963"/>
            <a:ext cx="90551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«Незнание истории - это неуважение к народу и своей стране»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Ирина\Documents\My Drivers\объединение\материал для работ детей\фото а\панорама ладог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6613"/>
            <a:ext cx="9144000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5"/>
            <a:ext cx="7175351" cy="2880319"/>
          </a:xfrm>
        </p:spPr>
        <p:txBody>
          <a:bodyPr/>
          <a:lstStyle/>
          <a:p>
            <a:pPr marL="0" indent="0" algn="ctr" eaLnBrk="1" fontAlgn="auto" hangingPunct="1">
              <a:lnSpc>
                <a:spcPct val="115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SzPts val="1400"/>
              <a:buFont typeface="Georgia" pitchFamily="18" charset="0"/>
              <a:buNone/>
              <a:defRPr/>
            </a:pPr>
            <a:r>
              <a:rPr lang="ru-RU" sz="3600" kern="1600" dirty="0">
                <a:effectLst/>
                <a:latin typeface="Times New Roman"/>
                <a:ea typeface="Times New Roman"/>
              </a:rPr>
              <a:t>Цель </a:t>
            </a:r>
            <a:r>
              <a:rPr lang="ru-RU" sz="3600" kern="1600" dirty="0" smtClean="0">
                <a:effectLst/>
                <a:latin typeface="Times New Roman"/>
                <a:ea typeface="Times New Roman"/>
              </a:rPr>
              <a:t>работы: </a:t>
            </a:r>
            <a:r>
              <a:rPr lang="ru-RU" sz="3600" dirty="0">
                <a:effectLst/>
                <a:latin typeface="Times New Roman"/>
                <a:ea typeface="Times New Roman"/>
              </a:rPr>
              <a:t/>
            </a:r>
            <a:br>
              <a:rPr lang="ru-RU" sz="3600" dirty="0">
                <a:effectLst/>
                <a:latin typeface="Times New Roman"/>
                <a:ea typeface="Times New Roman"/>
              </a:rPr>
            </a:br>
            <a:r>
              <a:rPr lang="ru-RU" sz="3600" kern="1600" dirty="0">
                <a:effectLst/>
                <a:latin typeface="Times New Roman"/>
                <a:ea typeface="Times New Roman"/>
              </a:rPr>
              <a:t>создание бумажного макета реального строения Климентовской церкви.</a:t>
            </a:r>
            <a:r>
              <a:rPr lang="ru-RU" kern="1600" dirty="0">
                <a:effectLst/>
                <a:latin typeface="Times New Roman"/>
                <a:ea typeface="Times New Roman"/>
              </a:rPr>
              <a:t> </a:t>
            </a:r>
            <a:r>
              <a:rPr lang="ru-RU" sz="4800" dirty="0">
                <a:effectLst/>
                <a:latin typeface="Times New Roman"/>
                <a:ea typeface="Times New Roman"/>
              </a:rPr>
              <a:t/>
            </a:r>
            <a:br>
              <a:rPr lang="ru-RU" sz="48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874</TotalTime>
  <Words>448</Words>
  <Application>Microsoft Office PowerPoint</Application>
  <PresentationFormat>Экран (4:3)</PresentationFormat>
  <Paragraphs>95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Муниципальное образовательное бюджетное учреждение  дополнительного образования детей  «Дом детского творчества»  Город Новая Ладога Ленинградская область Волховский район    Творческий проект  «Макет Климентовской церкви из картона и бумаги»             Разработала: учащаяся объединения «Зодчие»       Якушенко Ангелина Евгеньевна              Руководитель проекта:                                           Абраменкова Ирина Владимировна   2014г.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Реставрация до 2007…</vt:lpstr>
      <vt:lpstr>Презентация PowerPoint</vt:lpstr>
      <vt:lpstr>Цель работы:  создание бумажного макета реального строения Климентовской церкви.  </vt:lpstr>
      <vt:lpstr>Для достижения этой цели нужно было решить следующие задачи:  Изучить историю Климентовской церкви.  Изучить церковную архитектуру XVIII века. Проанализировать собранный материал. Спроектировать и разработать эскиз макета, изготовить макет. </vt:lpstr>
      <vt:lpstr>Святой Климент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</vt:lpstr>
      <vt:lpstr>2.</vt:lpstr>
      <vt:lpstr>3.</vt:lpstr>
      <vt:lpstr>5.</vt:lpstr>
      <vt:lpstr>7.</vt:lpstr>
      <vt:lpstr>9.</vt:lpstr>
      <vt:lpstr>10.</vt:lpstr>
      <vt:lpstr>11.</vt:lpstr>
      <vt:lpstr>12.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65</cp:revision>
  <dcterms:created xsi:type="dcterms:W3CDTF">2014-03-01T19:29:06Z</dcterms:created>
  <dcterms:modified xsi:type="dcterms:W3CDTF">2014-03-11T20:18:30Z</dcterms:modified>
</cp:coreProperties>
</file>