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12" r:id="rId1"/>
  </p:sldMasterIdLst>
  <p:sldIdLst>
    <p:sldId id="256" r:id="rId2"/>
    <p:sldId id="259" r:id="rId3"/>
    <p:sldId id="257" r:id="rId4"/>
    <p:sldId id="272" r:id="rId5"/>
    <p:sldId id="260" r:id="rId6"/>
    <p:sldId id="268" r:id="rId7"/>
    <p:sldId id="269" r:id="rId8"/>
    <p:sldId id="262" r:id="rId9"/>
    <p:sldId id="263" r:id="rId10"/>
    <p:sldId id="278" r:id="rId11"/>
    <p:sldId id="264" r:id="rId12"/>
    <p:sldId id="270" r:id="rId13"/>
    <p:sldId id="265" r:id="rId14"/>
    <p:sldId id="266" r:id="rId15"/>
    <p:sldId id="274" r:id="rId16"/>
    <p:sldId id="273" r:id="rId17"/>
    <p:sldId id="267" r:id="rId18"/>
    <p:sldId id="277" r:id="rId19"/>
    <p:sldId id="258" r:id="rId20"/>
    <p:sldId id="26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EBE9"/>
    <a:srgbClr val="FF3399"/>
    <a:srgbClr val="FFFF99"/>
    <a:srgbClr val="FF99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4" autoAdjust="0"/>
    <p:restoredTop sz="94660"/>
  </p:normalViewPr>
  <p:slideViewPr>
    <p:cSldViewPr snapToGrid="0">
      <p:cViewPr varScale="1">
        <p:scale>
          <a:sx n="85" d="100"/>
          <a:sy n="85" d="100"/>
        </p:scale>
        <p:origin x="-108" y="-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0738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476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576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236362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078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8474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846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1360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757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37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585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115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375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8596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024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983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549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7A2CF-E0CD-4AE3-99C7-F7E7A2E5D30A}" type="datetimeFigureOut">
              <a:rPr lang="ru-RU" smtClean="0"/>
              <a:t>29.01.2015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AB21F-D2FD-4D04-8B34-8193060AB1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404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3" r:id="rId1"/>
    <p:sldLayoutId id="2147484114" r:id="rId2"/>
    <p:sldLayoutId id="2147484115" r:id="rId3"/>
    <p:sldLayoutId id="2147484116" r:id="rId4"/>
    <p:sldLayoutId id="2147484117" r:id="rId5"/>
    <p:sldLayoutId id="2147484118" r:id="rId6"/>
    <p:sldLayoutId id="2147484119" r:id="rId7"/>
    <p:sldLayoutId id="2147484120" r:id="rId8"/>
    <p:sldLayoutId id="2147484121" r:id="rId9"/>
    <p:sldLayoutId id="2147484122" r:id="rId10"/>
    <p:sldLayoutId id="2147484123" r:id="rId11"/>
    <p:sldLayoutId id="2147484124" r:id="rId12"/>
    <p:sldLayoutId id="2147484125" r:id="rId13"/>
    <p:sldLayoutId id="2147484126" r:id="rId14"/>
    <p:sldLayoutId id="2147484127" r:id="rId15"/>
    <p:sldLayoutId id="2147484128" r:id="rId16"/>
    <p:sldLayoutId id="214748412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-67733"/>
            <a:ext cx="12192000" cy="6783908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530"/>
              </a:spcAft>
            </a:pPr>
            <a:r>
              <a:rPr lang="ru-RU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530"/>
              </a:spcAft>
            </a:pPr>
            <a:r>
              <a:rPr lang="ru-RU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530"/>
              </a:spcAft>
            </a:pPr>
            <a:r>
              <a:rPr lang="ru-RU" sz="8000" b="1" i="1" kern="1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Альтернативные источники энергии</a:t>
            </a:r>
            <a:endParaRPr lang="ru-RU" sz="80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530"/>
              </a:spcAft>
            </a:pPr>
            <a:r>
              <a:rPr lang="ru-RU" sz="2000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dirty="0" smtClean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>
              <a:lnSpc>
                <a:spcPct val="115000"/>
              </a:lnSpc>
              <a:spcAft>
                <a:spcPts val="530"/>
              </a:spcAft>
            </a:pPr>
            <a:r>
              <a:rPr lang="ru-RU" sz="2000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kern="1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Автор работы: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060700" algn="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Линник</a:t>
            </a: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Алина,  </a:t>
            </a: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11класс 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060700" algn="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МБОУ </a:t>
            </a:r>
            <a:r>
              <a:rPr lang="ru-RU" sz="2400" b="1" kern="1800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Вербочанская</a:t>
            </a: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СОШ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060700" algn="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060700" algn="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Руководитель: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3060700" algn="r">
              <a:lnSpc>
                <a:spcPct val="115000"/>
              </a:lnSpc>
              <a:spcAft>
                <a:spcPts val="0"/>
              </a:spcAft>
            </a:pPr>
            <a:r>
              <a:rPr lang="ru-RU" sz="2400" b="1" kern="180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Марченко Галина Кузьминична, учитель физики 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349" y="619164"/>
            <a:ext cx="3752259" cy="2942492"/>
          </a:xfrm>
          <a:prstGeom prst="rect">
            <a:avLst/>
          </a:prstGeom>
          <a:noFill/>
          <a:ln w="7620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39517" y="415812"/>
            <a:ext cx="807912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фруктовой батарейки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 algn="ctr"/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 использованием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нескольких элементов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09" t="13700" r="10223" b="14907"/>
          <a:stretch/>
        </p:blipFill>
        <p:spPr bwMode="auto">
          <a:xfrm rot="16200000">
            <a:off x="8577313" y="3199014"/>
            <a:ext cx="2653297" cy="4102141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951" y="3848378"/>
            <a:ext cx="4029035" cy="2728356"/>
          </a:xfrm>
          <a:prstGeom prst="rect">
            <a:avLst/>
          </a:prstGeom>
          <a:ln w="7620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2537582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450950"/>
              </p:ext>
            </p:extLst>
          </p:nvPr>
        </p:nvGraphicFramePr>
        <p:xfrm>
          <a:off x="1084890" y="1626363"/>
          <a:ext cx="10293024" cy="50094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03875"/>
                <a:gridCol w="1597098"/>
                <a:gridCol w="1412112"/>
                <a:gridCol w="1469984"/>
                <a:gridCol w="1446836"/>
                <a:gridCol w="1469985"/>
                <a:gridCol w="1493134"/>
              </a:tblGrid>
              <a:tr h="5959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Огурец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Картофель 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Лимон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Лимон (кашица)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1074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Ширина </a:t>
                      </a: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цинкового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ysClr val="windowText" lastClr="000000"/>
                          </a:solidFill>
                          <a:effectLst/>
                        </a:rPr>
                        <a:t>электрода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см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Расстояние между электродами см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Глубина погружен.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электродов </a:t>
                      </a:r>
                      <a:r>
                        <a:rPr lang="ru-RU" sz="1600" b="1" dirty="0">
                          <a:effectLst/>
                        </a:rPr>
                        <a:t>см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Напряжение 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Напряжение  </a:t>
                      </a:r>
                      <a:r>
                        <a:rPr lang="ru-RU" sz="1600" b="1" dirty="0">
                          <a:effectLst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Напряжение  </a:t>
                      </a:r>
                      <a:r>
                        <a:rPr lang="ru-RU" sz="1600" b="1" dirty="0">
                          <a:effectLst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Напряжение  </a:t>
                      </a:r>
                      <a:r>
                        <a:rPr lang="ru-RU" sz="1600" b="1" dirty="0">
                          <a:effectLst/>
                        </a:rPr>
                        <a:t>В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0,5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DEBE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0,75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0,74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0,79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0,5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0,79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0,5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DEBE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0,75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0,80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0,832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0,72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0,79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0,83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DEBE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0,841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0,71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0,84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DEBE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0.83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0,85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0,82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3478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ysClr val="windowText" lastClr="000000"/>
                          </a:solidFill>
                          <a:effectLst/>
                        </a:rPr>
                        <a:t>1,5</a:t>
                      </a:r>
                      <a:endParaRPr lang="ru-RU" sz="1600" b="1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solidFill>
                      <a:srgbClr val="FDEBE9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0,8</a:t>
                      </a:r>
                      <a:endParaRPr lang="ru-RU" sz="16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0,84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0,85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5260906" y="162047"/>
            <a:ext cx="64804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 различных </a:t>
            </a:r>
          </a:p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расположениях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электродов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42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613" y="1488197"/>
            <a:ext cx="7276571" cy="4951780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3418106" y="-28144"/>
            <a:ext cx="84561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Исследования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различных</a:t>
            </a:r>
          </a:p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расположений электродов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8" r="25892" b="10096"/>
          <a:stretch/>
        </p:blipFill>
        <p:spPr bwMode="auto">
          <a:xfrm>
            <a:off x="8734953" y="1430097"/>
            <a:ext cx="2714625" cy="2371725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1" r="19839" b="6587"/>
          <a:stretch/>
        </p:blipFill>
        <p:spPr bwMode="auto">
          <a:xfrm>
            <a:off x="8734954" y="4071426"/>
            <a:ext cx="2838450" cy="2368550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870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638938"/>
              </p:ext>
            </p:extLst>
          </p:nvPr>
        </p:nvGraphicFramePr>
        <p:xfrm>
          <a:off x="1776340" y="2430683"/>
          <a:ext cx="8614296" cy="317799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{B301B821-A1FF-4177-AEE7-76D212191A09}</a:tableStyleId>
              </a:tblPr>
              <a:tblGrid>
                <a:gridCol w="2871432"/>
                <a:gridCol w="2871432"/>
                <a:gridCol w="2871432"/>
              </a:tblGrid>
              <a:tr h="7268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Название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Ноябрь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 I, мкА / m, г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2400" dirty="0" smtClean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Январь</a:t>
                      </a:r>
                      <a:endParaRPr lang="ru-RU" sz="24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I, мкА / m, г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0859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картофель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50-45 /150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40-36/150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85352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свекла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33-25 /208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effectLst/>
                        </a:rPr>
                        <a:t>23-20 /208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171464" y="337661"/>
            <a:ext cx="9020536" cy="1451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Электропроводность </a:t>
            </a:r>
          </a:p>
          <a:p>
            <a:pPr algn="ctr"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овощей и фруктов во время хранения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87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00248" y="333055"/>
            <a:ext cx="8891752" cy="2559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Возможность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практического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применения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электрических свойств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</a:p>
          <a:p>
            <a:pPr>
              <a:spcAft>
                <a:spcPts val="100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овощей                                       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источник 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тока для часов</a:t>
            </a:r>
            <a:endParaRPr lang="ru-RU" sz="32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66" y="3020340"/>
            <a:ext cx="5516702" cy="3508787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8698" y="3020340"/>
            <a:ext cx="5477488" cy="3508787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6185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22483" y="199641"/>
            <a:ext cx="9884979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Возможность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практического </a:t>
            </a:r>
            <a:endParaRPr lang="ru-RU" sz="4000" b="1" i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lvl="0"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применения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электрических свойств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</a:t>
            </a:r>
          </a:p>
          <a:p>
            <a:pPr lvl="0">
              <a:spcAft>
                <a:spcPts val="100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                      овощей</a:t>
            </a:r>
          </a:p>
          <a:p>
            <a:pPr lvl="0">
              <a:spcAft>
                <a:spcPts val="100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dirty="0">
                <a:solidFill>
                  <a:srgbClr val="C4220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Зажглась </a:t>
            </a:r>
            <a:r>
              <a:rPr lang="ru-RU" sz="3200" dirty="0" smtClean="0">
                <a:solidFill>
                  <a:srgbClr val="C4220D">
                    <a:lumMod val="50000"/>
                  </a:srgb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лампочка,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зарядка телефона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889" y="3010666"/>
            <a:ext cx="4877328" cy="3661559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98" r="65073"/>
          <a:stretch/>
        </p:blipFill>
        <p:spPr bwMode="auto">
          <a:xfrm>
            <a:off x="294938" y="3079320"/>
            <a:ext cx="2692628" cy="3524880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13" r="9808"/>
          <a:stretch/>
        </p:blipFill>
        <p:spPr bwMode="auto">
          <a:xfrm>
            <a:off x="3452649" y="3079320"/>
            <a:ext cx="3153104" cy="3524250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289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105" y="1832404"/>
            <a:ext cx="7470948" cy="4448792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78316" y="329626"/>
            <a:ext cx="8487103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Изменение напряжения в течение</a:t>
            </a:r>
          </a:p>
          <a:p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одной минуты составило 0,2 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196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21657" y="0"/>
            <a:ext cx="6922168" cy="1451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Прибор </a:t>
            </a: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для определения свежести фруктов и овощей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33" y="2462464"/>
            <a:ext cx="5204772" cy="3083453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3488" y="2462464"/>
            <a:ext cx="4971522" cy="3083453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639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29655" y="483799"/>
            <a:ext cx="692106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Прибор для определения свежести фруктов и овощей</a:t>
            </a:r>
          </a:p>
        </p:txBody>
      </p:sp>
      <p:pic>
        <p:nvPicPr>
          <p:cNvPr id="4" name="Picture 2" descr="E:\DCIM\103MSDCF\DSC036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1713" y="2443163"/>
            <a:ext cx="7035800" cy="3957637"/>
          </a:xfrm>
          <a:prstGeom prst="rect">
            <a:avLst/>
          </a:prstGeom>
          <a:ln w="762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82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029912"/>
            <a:ext cx="12192000" cy="5406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1. Фрукты  и овощи могут служить источниками тока, если ввести в них медный и    цинковый электроды. </a:t>
            </a:r>
          </a:p>
          <a:p>
            <a:pPr algn="ctr"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2.Экспериментально установлено, что величина тока в фрукте или овоще не зависит от его размера, а определяется наличием в нем растворов минеральных солей, видом электродов.</a:t>
            </a:r>
          </a:p>
          <a:p>
            <a:pPr algn="ctr"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3.Величины силы тока и напряжения связаны с кислотностью продукта и с разными комбинациями последовательно соединённых продуктов.  </a:t>
            </a:r>
          </a:p>
          <a:p>
            <a:pPr algn="ctr"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4. В процессе хранения овощи и фрукты  «усыхают», т. е. количество жидкости в них  уменьшается,  а содержание газов увеличивается, в результате чего </a:t>
            </a:r>
            <a:r>
              <a:rPr lang="ru-RU" sz="2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электpопpоводность</a:t>
            </a: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их тоже уменьшается.    </a:t>
            </a:r>
          </a:p>
          <a:p>
            <a:pPr algn="ctr">
              <a:spcAft>
                <a:spcPts val="1000"/>
              </a:spcAft>
            </a:pPr>
            <a:r>
              <a:rPr lang="ru-RU" sz="2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5.Фруктовые и овощные батарейки могут заменять карманные батарейки для освещения холодильника, погреба (банка с огурцами и электроды), а также в экстремальных ситуациях (отключение электричества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47903" y="322026"/>
            <a:ext cx="19569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Выводы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6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worldvision.com.au/Libraries/GM_Foods/GM_veggies_resize.sflb.ashx?width=640&amp;height=425&amp;proportional=tru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418" y="2022282"/>
            <a:ext cx="3084030" cy="1790164"/>
          </a:xfrm>
          <a:prstGeom prst="rect">
            <a:avLst/>
          </a:prstGeom>
          <a:ln w="762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.xcitefun.net/users/2010/08/201990,xcitefun-have-healthy-fast-yummy-fruits-and-vege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71" y="4430204"/>
            <a:ext cx="3026924" cy="1790164"/>
          </a:xfrm>
          <a:prstGeom prst="rect">
            <a:avLst/>
          </a:prstGeom>
          <a:ln w="762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0.liveinternet.ru/images/attach/c/9/107/264/107264862_large_0000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733" y="2114583"/>
            <a:ext cx="7469745" cy="463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59358" y="297599"/>
            <a:ext cx="90710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spc="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Цель</a:t>
            </a:r>
            <a:r>
              <a:rPr lang="ru-RU" sz="4000" i="1" spc="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: </a:t>
            </a: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исследование электрических </a:t>
            </a:r>
          </a:p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свойств фруктов и овощей</a:t>
            </a:r>
            <a:r>
              <a:rPr lang="ru-RU" sz="4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657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53090" y="878009"/>
            <a:ext cx="11012556" cy="6357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Блудов М.И. Беседы по физике. – М.: Просвещение, 1984, с.225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Кириллова И.Г. Книга для чтения по физике. 6–7 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кл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– М.: Просвещение, 1978, с. 198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Рыженков А.П. Физика. Человек. Окружающая среда. – М.: Просвещение, 1999, с.336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Я познаю мир: Детская энциклопедия: Физика: Под общ. ред. О.Г. 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Хинн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– М.: АСТ, 1996, с.613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http://bio.fizteh.ru/student/biotech/2006/cell_energy_29122007.html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ru.wikipedia.org›Гальванический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элемент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http://yandex.ru/video/#!/video/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О. Ф. </a:t>
            </a:r>
            <a:r>
              <a:rPr lang="ru-RU" sz="2400" b="1" i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Кабардин</a:t>
            </a: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Справочные материалы по физике. - М.: Просвещение 1985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Энциклопедический словарь юного физика. - М.: Педагогика, 1991г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http://energetiku.jimdo.com/интересные-факты/интересные-факты-4/интересные-факты-как-добыть-электричество/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44209" y="0"/>
            <a:ext cx="4734453" cy="1118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Литература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27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4045"/>
            <a:ext cx="11809927" cy="610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  <a:spcAft>
                <a:spcPts val="0"/>
              </a:spcAft>
            </a:pPr>
            <a:r>
              <a:rPr lang="ru-RU" sz="4000" b="1" spc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4000" b="1" i="1" spc="5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Задачи: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ctr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Экспериментально измерить и проанализировать силу тока и напряжение таких батарей. </a:t>
            </a: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Испытать разные </a:t>
            </a: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комбинации последовательно соединённых продуктов и проанализируйте полученные результаты. </a:t>
            </a: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исследования с гальванических элементов, изменяя ширину пластин, глубину их погружений, и расстояний между электродами. </a:t>
            </a: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Собрать цепь, состоящую из нескольких таких батареек и постараться зажечь лампочку, запустить часы.</a:t>
            </a:r>
            <a:endParaRPr lang="ru-RU" sz="28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Изготовить прибор гальванометр для определения напряжения.</a:t>
            </a:r>
          </a:p>
          <a:p>
            <a:pPr marL="342900" lvl="0" indent="-342900" algn="ctr">
              <a:spcAft>
                <a:spcPts val="0"/>
              </a:spcAft>
              <a:buFont typeface="+mj-lt"/>
              <a:buAutoNum type="arabicPeriod"/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Исследовать электропроводность овощей и фруктов, разных сроков хранения, используя свой прибор. </a:t>
            </a:r>
          </a:p>
          <a:p>
            <a:pPr marL="637540" algn="ctr"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</a:rPr>
              <a:t> 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49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66480" y="365000"/>
            <a:ext cx="6584283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340" algn="ctr">
              <a:lnSpc>
                <a:spcPct val="115000"/>
              </a:lnSpc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Объект исследования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lvl="0" indent="180340" algn="ctr">
              <a:lnSpc>
                <a:spcPct val="115000"/>
              </a:lnSpc>
            </a:pP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фрукты и овощи</a:t>
            </a:r>
          </a:p>
          <a:p>
            <a:pPr lvl="0" indent="180340" algn="ctr">
              <a:lnSpc>
                <a:spcPct val="115000"/>
              </a:lnSpc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Предмет исследования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lvl="0" indent="180340" algn="ctr">
              <a:lnSpc>
                <a:spcPct val="115000"/>
              </a:lnSpc>
            </a:pP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свойства овощных и</a:t>
            </a:r>
          </a:p>
          <a:p>
            <a:pPr lvl="0" indent="180340" algn="ctr">
              <a:lnSpc>
                <a:spcPct val="115000"/>
              </a:lnSpc>
            </a:pP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фруктовых источников тока</a:t>
            </a:r>
            <a:endParaRPr lang="ru-RU" sz="40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20" y="2349497"/>
            <a:ext cx="5617661" cy="3640048"/>
          </a:xfrm>
          <a:prstGeom prst="rect">
            <a:avLst/>
          </a:prstGeom>
          <a:noFill/>
          <a:ln w="76200">
            <a:solidFill>
              <a:schemeClr val="accent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225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content.podarki.ru/goods-images/93969990-271e-4499-8baa-7b423aae1ff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431" y="3031187"/>
            <a:ext cx="3357800" cy="3155299"/>
          </a:xfrm>
          <a:prstGeom prst="rect">
            <a:avLst/>
          </a:prstGeom>
          <a:ln w="762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clock3-200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4972" y="3019774"/>
            <a:ext cx="4028896" cy="3166712"/>
          </a:xfrm>
          <a:prstGeom prst="rect">
            <a:avLst/>
          </a:prstGeom>
          <a:ln w="76200" cap="sq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03031" y="253061"/>
            <a:ext cx="1229503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ctr">
              <a:spcAft>
                <a:spcPts val="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Гипотеза</a:t>
            </a: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</a:p>
          <a:p>
            <a:pPr indent="180340" algn="ctr">
              <a:spcAft>
                <a:spcPts val="0"/>
              </a:spcAft>
            </a:pPr>
            <a:r>
              <a:rPr lang="ru-RU" sz="4000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 как фрукты и овощи состоят из различных минеральных веществ (электролитов), то они могут стать природными  источниками тока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9120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yesilcimen.com/aresim/d7up2n_luigi_galvan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573" y="3554399"/>
            <a:ext cx="2188764" cy="3004751"/>
          </a:xfrm>
          <a:prstGeom prst="rect">
            <a:avLst/>
          </a:prstGeom>
          <a:ln w="762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ile:Luigi Galvani Experiment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0804" y="4199206"/>
            <a:ext cx="3075129" cy="2380746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http://www.converter.cz/fyzici/images/volta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0507" y="3618903"/>
            <a:ext cx="2003167" cy="3004751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454815" y="551285"/>
            <a:ext cx="859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История создания батарейки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04715" y="2921936"/>
            <a:ext cx="24144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Александр Вольта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(</a:t>
            </a:r>
            <a:r>
              <a:rPr lang="ru-RU" dirty="0">
                <a:solidFill>
                  <a:srgbClr val="000000"/>
                </a:solidFill>
              </a:rPr>
              <a:t>1745-1827)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43573" y="2846161"/>
            <a:ext cx="2292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000000"/>
                </a:solidFill>
              </a:rPr>
              <a:t>Луи́джи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b="1" dirty="0" err="1">
                <a:solidFill>
                  <a:srgbClr val="000000"/>
                </a:solidFill>
              </a:rPr>
              <a:t>Гальва́ни</a:t>
            </a: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717245" y="3183240"/>
            <a:ext cx="14574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(1737-1798)</a:t>
            </a:r>
            <a:endParaRPr lang="ru-RU" dirty="0"/>
          </a:p>
        </p:txBody>
      </p:sp>
      <p:pic>
        <p:nvPicPr>
          <p:cNvPr id="9226" name="Picture 10" descr="File:Вольтов столб — схема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869" y="4213185"/>
            <a:ext cx="2999700" cy="2366768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http://www.displaysakha.ru/Portals/0/news/514_large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461" y="1627669"/>
            <a:ext cx="4001580" cy="2260893"/>
          </a:xfrm>
          <a:prstGeom prst="rect">
            <a:avLst/>
          </a:prstGeom>
          <a:noFill/>
          <a:ln w="762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7098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0" r="20883" b="7500"/>
          <a:stretch/>
        </p:blipFill>
        <p:spPr bwMode="auto">
          <a:xfrm>
            <a:off x="321900" y="1824078"/>
            <a:ext cx="3368675" cy="2469304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83" r="18215" b="7143"/>
          <a:stretch/>
        </p:blipFill>
        <p:spPr bwMode="auto">
          <a:xfrm>
            <a:off x="4188287" y="2685327"/>
            <a:ext cx="3138488" cy="2777524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72405" y="460230"/>
            <a:ext cx="873116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фруктовой батарейки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с использованием одного </a:t>
            </a: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элемента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1" r="19839" b="6587"/>
          <a:stretch/>
        </p:blipFill>
        <p:spPr bwMode="auto">
          <a:xfrm>
            <a:off x="8069379" y="3394196"/>
            <a:ext cx="3412705" cy="2788923"/>
          </a:xfrm>
          <a:prstGeom prst="rect">
            <a:avLst/>
          </a:prstGeom>
          <a:ln w="762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96503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888734"/>
              </p:ext>
            </p:extLst>
          </p:nvPr>
        </p:nvGraphicFramePr>
        <p:xfrm>
          <a:off x="1128102" y="1958903"/>
          <a:ext cx="10092268" cy="4581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9461"/>
                <a:gridCol w="3858718"/>
                <a:gridCol w="3364089"/>
              </a:tblGrid>
              <a:tr h="36889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Название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Напряжение, В 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Сила тока, 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9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Лимон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0,81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0,18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9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Яблоко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0,84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0,12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9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Огурец (свежий)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0,11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9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Огурец (соленый)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0,9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48902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Картофель (сырой)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0,25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10111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Картофель (вареный)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0,75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970116" y="331518"/>
            <a:ext cx="822188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Создание фруктовой батарейки</a:t>
            </a:r>
            <a:endParaRPr lang="ru-RU" sz="4000" b="1" i="1" dirty="0" smtClean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с использованием одного элемента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485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529325"/>
              </p:ext>
            </p:extLst>
          </p:nvPr>
        </p:nvGraphicFramePr>
        <p:xfrm>
          <a:off x="1215341" y="2569018"/>
          <a:ext cx="10023677" cy="36833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3233"/>
                <a:gridCol w="3415222"/>
                <a:gridCol w="3415222"/>
              </a:tblGrid>
              <a:tr h="61360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Название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Напряжение, В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Сила тока, А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6139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Лимон +огурец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1,68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0.7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6139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Два лимона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1,4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0,5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6139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Две картошки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1,62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6139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Три картошки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2,2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0,5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6139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 огурца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effectLst/>
                        </a:rPr>
                        <a:t>1,01</a:t>
                      </a:r>
                      <a:endParaRPr lang="ru-RU" sz="24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</a:rPr>
                        <a:t>0.6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576577" y="231493"/>
            <a:ext cx="832350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Разные комбинации</a:t>
            </a:r>
          </a:p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последовательного соединения</a:t>
            </a:r>
          </a:p>
          <a:p>
            <a:pPr algn="ctr"/>
            <a:r>
              <a:rPr lang="ru-RU" sz="40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элементов, фруктов и овощей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11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След самолета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След самолета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лед самолета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След самолета</Template>
  <TotalTime>396</TotalTime>
  <Words>666</Words>
  <Application>Microsoft Office PowerPoint</Application>
  <PresentationFormat>Произвольный</PresentationFormat>
  <Paragraphs>209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След самолета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1</cp:lastModifiedBy>
  <cp:revision>36</cp:revision>
  <dcterms:created xsi:type="dcterms:W3CDTF">2014-02-05T17:44:50Z</dcterms:created>
  <dcterms:modified xsi:type="dcterms:W3CDTF">2015-01-29T19:51:05Z</dcterms:modified>
</cp:coreProperties>
</file>