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Lst>
  <p:sldIdLst>
    <p:sldId id="256" r:id="rId2"/>
    <p:sldId id="257" r:id="rId3"/>
    <p:sldId id="258" r:id="rId4"/>
    <p:sldId id="259" r:id="rId5"/>
    <p:sldId id="260" r:id="rId6"/>
    <p:sldId id="261" r:id="rId7"/>
    <p:sldId id="262" r:id="rId8"/>
    <p:sldId id="265" r:id="rId9"/>
    <p:sldId id="264" r:id="rId10"/>
    <p:sldId id="266" r:id="rId11"/>
    <p:sldId id="263"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BF6F04A7-0D89-42B0-B24B-147DE78D87C6}">
          <p14:sldIdLst>
            <p14:sldId id="256"/>
            <p14:sldId id="257"/>
            <p14:sldId id="258"/>
            <p14:sldId id="259"/>
            <p14:sldId id="260"/>
            <p14:sldId id="261"/>
            <p14:sldId id="262"/>
            <p14:sldId id="265"/>
            <p14:sldId id="264"/>
            <p14:sldId id="266"/>
            <p14:sldId id="263"/>
            <p14:sldId id="2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ser>
          <c:idx val="0"/>
          <c:order val="0"/>
          <c:tx>
            <c:strRef>
              <c:f>Лист1!$B$1</c:f>
              <c:strCache>
                <c:ptCount val="1"/>
                <c:pt idx="0">
                  <c:v>Does globalisation influence the political and social life of Russia? </c:v>
                </c:pt>
              </c:strCache>
            </c:strRef>
          </c:tx>
          <c:dPt>
            <c:idx val="0"/>
            <c:bubble3D val="0"/>
            <c:spPr>
              <a:solidFill>
                <a:schemeClr val="accent4"/>
              </a:solidFill>
              <a:ln w="19050">
                <a:solidFill>
                  <a:schemeClr val="bg1"/>
                </a:solidFill>
              </a:ln>
              <a:effectLst/>
            </c:spPr>
          </c:dPt>
          <c:dPt>
            <c:idx val="1"/>
            <c:bubble3D val="0"/>
            <c:spPr>
              <a:solidFill>
                <a:schemeClr val="accent2"/>
              </a:solidFill>
              <a:ln w="19050">
                <a:solidFill>
                  <a:schemeClr val="lt1"/>
                </a:solidFill>
              </a:ln>
              <a:effectLst/>
            </c:spPr>
          </c:dPt>
          <c:dPt>
            <c:idx val="2"/>
            <c:bubble3D val="0"/>
            <c:spPr>
              <a:solidFill>
                <a:schemeClr val="tx1">
                  <a:lumMod val="95000"/>
                  <a:lumOff val="5000"/>
                </a:schemeClr>
              </a:solidFill>
              <a:ln w="19050">
                <a:solidFill>
                  <a:schemeClr val="lt1"/>
                </a:solidFill>
              </a:ln>
              <a:effectLst/>
            </c:spPr>
          </c:dPt>
          <c:cat>
            <c:strRef>
              <c:f>Лист1!$A$2:$A$4</c:f>
              <c:strCache>
                <c:ptCount val="3"/>
                <c:pt idx="0">
                  <c:v>Yes</c:v>
                </c:pt>
                <c:pt idx="1">
                  <c:v>No</c:v>
                </c:pt>
                <c:pt idx="2">
                  <c:v>Don't know</c:v>
                </c:pt>
              </c:strCache>
            </c:strRef>
          </c:cat>
          <c:val>
            <c:numRef>
              <c:f>Лист1!$B$2:$B$4</c:f>
              <c:numCache>
                <c:formatCode>General</c:formatCode>
                <c:ptCount val="3"/>
                <c:pt idx="0">
                  <c:v>90</c:v>
                </c:pt>
                <c:pt idx="1">
                  <c:v>7</c:v>
                </c:pt>
                <c:pt idx="2">
                  <c:v>3</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26548309178743962"/>
          <c:y val="1.701610289899651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Should Russia take an active part in world politics?</c:v>
                </c:pt>
              </c:strCache>
            </c:strRef>
          </c:tx>
          <c:spPr>
            <a:solidFill>
              <a:schemeClr val="accent5"/>
            </a:solidFill>
            <a:ln>
              <a:solidFill>
                <a:schemeClr val="bg1"/>
              </a:solidFill>
            </a:ln>
          </c:spPr>
          <c:dPt>
            <c:idx val="0"/>
            <c:bubble3D val="0"/>
            <c:spPr>
              <a:solidFill>
                <a:schemeClr val="accent5"/>
              </a:solidFill>
              <a:ln w="25400">
                <a:solidFill>
                  <a:schemeClr val="bg1"/>
                </a:solidFill>
              </a:ln>
              <a:effectLst/>
              <a:sp3d contourW="25400">
                <a:contourClr>
                  <a:schemeClr val="bg1"/>
                </a:contourClr>
              </a:sp3d>
            </c:spPr>
          </c:dPt>
          <c:dPt>
            <c:idx val="1"/>
            <c:bubble3D val="0"/>
            <c:spPr>
              <a:solidFill>
                <a:schemeClr val="accent6">
                  <a:lumMod val="60000"/>
                  <a:lumOff val="40000"/>
                </a:schemeClr>
              </a:solidFill>
              <a:ln w="25400">
                <a:solidFill>
                  <a:schemeClr val="bg1"/>
                </a:solidFill>
              </a:ln>
              <a:effectLst/>
              <a:sp3d contourW="25400">
                <a:contourClr>
                  <a:schemeClr val="bg1"/>
                </a:contourClr>
              </a:sp3d>
            </c:spPr>
          </c:dPt>
          <c:dPt>
            <c:idx val="2"/>
            <c:bubble3D val="0"/>
            <c:spPr>
              <a:solidFill>
                <a:schemeClr val="accent2">
                  <a:lumMod val="60000"/>
                  <a:lumOff val="40000"/>
                </a:schemeClr>
              </a:solidFill>
              <a:ln w="25400">
                <a:solidFill>
                  <a:schemeClr val="bg1"/>
                </a:solidFill>
              </a:ln>
              <a:effectLst/>
              <a:sp3d contourW="25400">
                <a:contourClr>
                  <a:schemeClr val="bg1"/>
                </a:contourClr>
              </a:sp3d>
            </c:spPr>
          </c:dPt>
          <c:cat>
            <c:strRef>
              <c:f>Лист1!$A$2:$A$4</c:f>
              <c:strCache>
                <c:ptCount val="3"/>
                <c:pt idx="0">
                  <c:v>Yes</c:v>
                </c:pt>
                <c:pt idx="1">
                  <c:v>No</c:v>
                </c:pt>
                <c:pt idx="2">
                  <c:v>Don't know</c:v>
                </c:pt>
              </c:strCache>
            </c:strRef>
          </c:cat>
          <c:val>
            <c:numRef>
              <c:f>Лист1!$B$2:$B$4</c:f>
              <c:numCache>
                <c:formatCode>General</c:formatCode>
                <c:ptCount val="3"/>
                <c:pt idx="0">
                  <c:v>85</c:v>
                </c:pt>
                <c:pt idx="1">
                  <c:v>10</c:v>
                </c:pt>
                <c:pt idx="2">
                  <c:v>5</c:v>
                </c:pt>
              </c:numCache>
            </c:numRef>
          </c:val>
        </c:ser>
        <c:dLbls>
          <c:showLegendKey val="0"/>
          <c:showVal val="0"/>
          <c:showCatName val="0"/>
          <c:showSerName val="0"/>
          <c:showPercent val="0"/>
          <c:showBubbleSize val="0"/>
          <c:showLeaderLines val="1"/>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ru-RU" smtClean="0"/>
              <a:t>Образец заголовка</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7E77641-66C2-4DA0-BD51-BCF747AA919D}" type="datetimeFigureOut">
              <a:rPr lang="ru-RU" smtClean="0"/>
              <a:t>24.01.2015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740BBF9A-4840-4883-A6BB-28706CF4EE3C}" type="slidenum">
              <a:rPr lang="ru-RU" smtClean="0"/>
              <a:t>‹#›</a:t>
            </a:fld>
            <a:endParaRPr lang="ru-RU"/>
          </a:p>
        </p:txBody>
      </p:sp>
    </p:spTree>
    <p:extLst>
      <p:ext uri="{BB962C8B-B14F-4D97-AF65-F5344CB8AC3E}">
        <p14:creationId xmlns:p14="http://schemas.microsoft.com/office/powerpoint/2010/main" val="263296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7E77641-66C2-4DA0-BD51-BCF747AA919D}" type="datetimeFigureOut">
              <a:rPr lang="ru-RU" smtClean="0"/>
              <a:t>24.01.2015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826960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7E77641-66C2-4DA0-BD51-BCF747AA919D}" type="datetimeFigureOut">
              <a:rPr lang="ru-RU" smtClean="0"/>
              <a:t>24.01.2015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328603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7E77641-66C2-4DA0-BD51-BCF747AA919D}" type="datetimeFigureOut">
              <a:rPr lang="ru-RU" smtClean="0"/>
              <a:t>24.01.2015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1414631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ru-RU" smtClean="0"/>
              <a:t>Образец заголовка</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8593667" y="6272784"/>
            <a:ext cx="2644309" cy="365125"/>
          </a:xfrm>
        </p:spPr>
        <p:txBody>
          <a:bodyPr/>
          <a:lstStyle/>
          <a:p>
            <a:fld id="{E7E77641-66C2-4DA0-BD51-BCF747AA919D}" type="datetimeFigureOut">
              <a:rPr lang="ru-RU" smtClean="0"/>
              <a:t>24.01.2015</a:t>
            </a:fld>
            <a:endParaRPr lang="ru-RU"/>
          </a:p>
        </p:txBody>
      </p:sp>
      <p:sp>
        <p:nvSpPr>
          <p:cNvPr id="5" name="Footer Placeholder 4"/>
          <p:cNvSpPr>
            <a:spLocks noGrp="1"/>
          </p:cNvSpPr>
          <p:nvPr>
            <p:ph type="ftr" sz="quarter" idx="11"/>
          </p:nvPr>
        </p:nvSpPr>
        <p:spPr>
          <a:xfrm>
            <a:off x="2182708" y="6272784"/>
            <a:ext cx="6327648" cy="365125"/>
          </a:xfrm>
        </p:spPr>
        <p:txBody>
          <a:bodyPr/>
          <a:lstStyle/>
          <a:p>
            <a:endParaRPr lang="ru-RU"/>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740BBF9A-4840-4883-A6BB-28706CF4EE3C}" type="slidenum">
              <a:rPr lang="ru-RU" smtClean="0"/>
              <a:t>‹#›</a:t>
            </a:fld>
            <a:endParaRPr lang="ru-RU"/>
          </a:p>
        </p:txBody>
      </p:sp>
    </p:spTree>
    <p:extLst>
      <p:ext uri="{BB962C8B-B14F-4D97-AF65-F5344CB8AC3E}">
        <p14:creationId xmlns:p14="http://schemas.microsoft.com/office/powerpoint/2010/main" val="3929339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7E77641-66C2-4DA0-BD51-BCF747AA919D}" type="datetimeFigureOut">
              <a:rPr lang="ru-RU" smtClean="0"/>
              <a:t>24.01.2015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3826115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7E77641-66C2-4DA0-BD51-BCF747AA919D}" type="datetimeFigureOut">
              <a:rPr lang="ru-RU" smtClean="0"/>
              <a:t>24.01.2015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256336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7E77641-66C2-4DA0-BD51-BCF747AA919D}" type="datetimeFigureOut">
              <a:rPr lang="ru-RU" smtClean="0"/>
              <a:t>24.01.2015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2715859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E77641-66C2-4DA0-BD51-BCF747AA919D}" type="datetimeFigureOut">
              <a:rPr lang="ru-RU" smtClean="0"/>
              <a:t>24.01.2015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1518673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smtClean="0"/>
              <a:t>Образец заголовка</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7E77641-66C2-4DA0-BD51-BCF747AA919D}" type="datetimeFigureOut">
              <a:rPr lang="ru-RU" smtClean="0"/>
              <a:t>24.01.2015</a:t>
            </a:fld>
            <a:endParaRPr lang="ru-RU"/>
          </a:p>
        </p:txBody>
      </p:sp>
      <p:sp>
        <p:nvSpPr>
          <p:cNvPr id="6" name="Footer Placeholder 5"/>
          <p:cNvSpPr>
            <a:spLocks noGrp="1"/>
          </p:cNvSpPr>
          <p:nvPr>
            <p:ph type="ftr" sz="quarter" idx="11"/>
          </p:nvPr>
        </p:nvSpPr>
        <p:spPr/>
        <p:txBody>
          <a:bodyPr/>
          <a:lstStyle/>
          <a:p>
            <a:endParaRPr lang="ru-RU"/>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3519050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7E77641-66C2-4DA0-BD51-BCF747AA919D}" type="datetimeFigureOut">
              <a:rPr lang="ru-RU" smtClean="0"/>
              <a:t>24.01.2015</a:t>
            </a:fld>
            <a:endParaRPr lang="ru-RU"/>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740BBF9A-4840-4883-A6BB-28706CF4EE3C}" type="slidenum">
              <a:rPr lang="ru-RU" smtClean="0"/>
              <a:t>‹#›</a:t>
            </a:fld>
            <a:endParaRPr lang="ru-RU"/>
          </a:p>
        </p:txBody>
      </p:sp>
    </p:spTree>
    <p:extLst>
      <p:ext uri="{BB962C8B-B14F-4D97-AF65-F5344CB8AC3E}">
        <p14:creationId xmlns:p14="http://schemas.microsoft.com/office/powerpoint/2010/main" val="1425324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87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E7E77641-66C2-4DA0-BD51-BCF747AA919D}" type="datetimeFigureOut">
              <a:rPr lang="ru-RU" smtClean="0"/>
              <a:t>24.01.2015</a:t>
            </a:fld>
            <a:endParaRPr lang="ru-RU"/>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ru-RU"/>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n-lt"/>
              </a:defRPr>
            </a:lvl1pPr>
          </a:lstStyle>
          <a:p>
            <a:fld id="{740BBF9A-4840-4883-A6BB-28706CF4EE3C}" type="slidenum">
              <a:rPr lang="ru-RU" smtClean="0"/>
              <a:t>‹#›</a:t>
            </a:fld>
            <a:endParaRPr lang="ru-RU"/>
          </a:p>
        </p:txBody>
      </p:sp>
    </p:spTree>
    <p:extLst>
      <p:ext uri="{BB962C8B-B14F-4D97-AF65-F5344CB8AC3E}">
        <p14:creationId xmlns:p14="http://schemas.microsoft.com/office/powerpoint/2010/main" val="2833491331"/>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dirty="0"/>
              <a:t>Globalization</a:t>
            </a:r>
            <a:br>
              <a:rPr lang="en-US" dirty="0"/>
            </a:br>
            <a:endParaRPr lang="ru-RU" dirty="0"/>
          </a:p>
        </p:txBody>
      </p:sp>
      <p:sp>
        <p:nvSpPr>
          <p:cNvPr id="3" name="Подзаголовок 2"/>
          <p:cNvSpPr>
            <a:spLocks noGrp="1"/>
          </p:cNvSpPr>
          <p:nvPr>
            <p:ph type="subTitle" idx="1"/>
          </p:nvPr>
        </p:nvSpPr>
        <p:spPr/>
        <p:txBody>
          <a:bodyPr>
            <a:normAutofit/>
          </a:bodyPr>
          <a:lstStyle/>
          <a:p>
            <a:r>
              <a:rPr lang="en-US" dirty="0" smtClean="0"/>
              <a:t>Globalization</a:t>
            </a:r>
            <a:r>
              <a:rPr lang="ru-RU" dirty="0" smtClean="0"/>
              <a:t> </a:t>
            </a:r>
            <a:r>
              <a:rPr lang="en-US" dirty="0" smtClean="0"/>
              <a:t>and my country.</a:t>
            </a:r>
            <a:r>
              <a:rPr lang="en-US" dirty="0" smtClean="0"/>
              <a:t/>
            </a:r>
            <a:br>
              <a:rPr lang="en-US" dirty="0" smtClean="0"/>
            </a:br>
            <a:r>
              <a:rPr lang="en-US" dirty="0" smtClean="0"/>
              <a:t> </a:t>
            </a:r>
            <a:endParaRPr lang="ru-RU" dirty="0"/>
          </a:p>
        </p:txBody>
      </p:sp>
    </p:spTree>
    <p:extLst>
      <p:ext uri="{BB962C8B-B14F-4D97-AF65-F5344CB8AC3E}">
        <p14:creationId xmlns:p14="http://schemas.microsoft.com/office/powerpoint/2010/main" val="1825027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53158"/>
            <a:ext cx="10515600" cy="586597"/>
          </a:xfrm>
        </p:spPr>
        <p:txBody>
          <a:bodyPr>
            <a:normAutofit fontScale="90000"/>
          </a:bodyPr>
          <a:lstStyle/>
          <a:p>
            <a:pPr algn="ctr"/>
            <a:r>
              <a:rPr lang="en-US" dirty="0" smtClean="0"/>
              <a:t>Our research </a:t>
            </a:r>
            <a:endParaRPr lang="ru-RU" dirty="0"/>
          </a:p>
        </p:txBody>
      </p:sp>
      <p:graphicFrame>
        <p:nvGraphicFramePr>
          <p:cNvPr id="8" name="Объект 7"/>
          <p:cNvGraphicFramePr>
            <a:graphicFrameLocks noGrp="1"/>
          </p:cNvGraphicFramePr>
          <p:nvPr>
            <p:ph idx="1"/>
            <p:extLst>
              <p:ext uri="{D42A27DB-BD31-4B8C-83A1-F6EECF244321}">
                <p14:modId xmlns:p14="http://schemas.microsoft.com/office/powerpoint/2010/main" val="1971872852"/>
              </p:ext>
            </p:extLst>
          </p:nvPr>
        </p:nvGraphicFramePr>
        <p:xfrm>
          <a:off x="838200" y="952500"/>
          <a:ext cx="10515600" cy="52244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1567982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Russia’s prospective role in global political process</a:t>
            </a:r>
            <a:endParaRPr lang="ru-RU" dirty="0"/>
          </a:p>
        </p:txBody>
      </p:sp>
      <p:sp>
        <p:nvSpPr>
          <p:cNvPr id="3" name="Объект 2"/>
          <p:cNvSpPr>
            <a:spLocks noGrp="1"/>
          </p:cNvSpPr>
          <p:nvPr>
            <p:ph idx="1"/>
          </p:nvPr>
        </p:nvSpPr>
        <p:spPr/>
        <p:txBody>
          <a:bodyPr/>
          <a:lstStyle/>
          <a:p>
            <a:pPr marL="0" indent="0">
              <a:buNone/>
            </a:pPr>
            <a:r>
              <a:rPr lang="en-US" sz="3200" dirty="0" smtClean="0"/>
              <a:t>Looking back at all the facts we can say that the process of globalization is going to speed up.</a:t>
            </a:r>
          </a:p>
          <a:p>
            <a:pPr marL="0" indent="0">
              <a:buNone/>
            </a:pPr>
            <a:r>
              <a:rPr lang="en-US" sz="3200" dirty="0" smtClean="0"/>
              <a:t>In our opinion, there are very positive prospects for Russia as we try to develop our country and search new contacts through out the whole world. Of course we should prevent some situations that can badly influence our development, economic and safety</a:t>
            </a:r>
            <a:r>
              <a:rPr lang="en-US" dirty="0" smtClean="0"/>
              <a:t>.</a:t>
            </a:r>
          </a:p>
          <a:p>
            <a:endParaRPr lang="ru-RU" dirty="0"/>
          </a:p>
        </p:txBody>
      </p:sp>
    </p:spTree>
    <p:extLst>
      <p:ext uri="{BB962C8B-B14F-4D97-AF65-F5344CB8AC3E}">
        <p14:creationId xmlns:p14="http://schemas.microsoft.com/office/powerpoint/2010/main" val="213188748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848" y="484631"/>
            <a:ext cx="10058400" cy="5687567"/>
          </a:xfrm>
        </p:spPr>
        <p:txBody>
          <a:bodyPr>
            <a:normAutofit/>
          </a:bodyPr>
          <a:lstStyle/>
          <a:p>
            <a:pPr algn="ctr"/>
            <a:r>
              <a:rPr lang="en-US" sz="8800" dirty="0" smtClean="0"/>
              <a:t>Thanks for your attention!</a:t>
            </a:r>
            <a:endParaRPr lang="ru-RU" sz="8800" dirty="0"/>
          </a:p>
        </p:txBody>
      </p:sp>
      <p:sp>
        <p:nvSpPr>
          <p:cNvPr id="3" name="Объект 2"/>
          <p:cNvSpPr>
            <a:spLocks noGrp="1"/>
          </p:cNvSpPr>
          <p:nvPr>
            <p:ph idx="1"/>
          </p:nvPr>
        </p:nvSpPr>
        <p:spPr>
          <a:xfrm flipV="1">
            <a:off x="1069848" y="6172199"/>
            <a:ext cx="10058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15010009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577483"/>
          </a:xfrm>
        </p:spPr>
        <p:txBody>
          <a:bodyPr>
            <a:normAutofit/>
          </a:bodyPr>
          <a:lstStyle/>
          <a:p>
            <a:r>
              <a:rPr lang="en-US" dirty="0" smtClean="0"/>
              <a:t>Globalization is the process of international integration arising from the interchange of world views, products, ideas and other aspects of culture</a:t>
            </a:r>
            <a:r>
              <a:rPr lang="ru-RU" dirty="0"/>
              <a:t>.</a:t>
            </a:r>
          </a:p>
        </p:txBody>
      </p:sp>
      <p:sp>
        <p:nvSpPr>
          <p:cNvPr id="3" name="Объект 2"/>
          <p:cNvSpPr>
            <a:spLocks noGrp="1"/>
          </p:cNvSpPr>
          <p:nvPr>
            <p:ph idx="1"/>
          </p:nvPr>
        </p:nvSpPr>
        <p:spPr>
          <a:xfrm>
            <a:off x="838200" y="4506685"/>
            <a:ext cx="10515600" cy="1670277"/>
          </a:xfrm>
        </p:spPr>
        <p:txBody>
          <a:bodyPr/>
          <a:lstStyle/>
          <a:p>
            <a:endParaRPr lang="ru-RU" dirty="0"/>
          </a:p>
        </p:txBody>
      </p:sp>
    </p:spTree>
    <p:extLst>
      <p:ext uri="{BB962C8B-B14F-4D97-AF65-F5344CB8AC3E}">
        <p14:creationId xmlns:p14="http://schemas.microsoft.com/office/powerpoint/2010/main" val="284663415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Russia as a part of the global political system.</a:t>
            </a:r>
            <a:endParaRPr lang="ru-RU" dirty="0"/>
          </a:p>
        </p:txBody>
      </p:sp>
      <p:sp>
        <p:nvSpPr>
          <p:cNvPr id="3" name="Объект 2"/>
          <p:cNvSpPr>
            <a:spLocks noGrp="1"/>
          </p:cNvSpPr>
          <p:nvPr>
            <p:ph idx="1"/>
          </p:nvPr>
        </p:nvSpPr>
        <p:spPr/>
        <p:txBody>
          <a:bodyPr>
            <a:normAutofit/>
          </a:bodyPr>
          <a:lstStyle/>
          <a:p>
            <a:pPr marL="0" indent="0">
              <a:buNone/>
            </a:pPr>
            <a:r>
              <a:rPr lang="en-US" sz="3200" dirty="0" smtClean="0"/>
              <a:t>Russia takes an important part in the global political system. The countries of the global village have common problems and tend to unite to solve them. Balance and stability in the world requires participation of all nations, whether they are rich and poor. Political leaders hold meetings and summits to work out solution of such problems like poverty, terrorism, wars , ecological problems in different countries. </a:t>
            </a:r>
            <a:endParaRPr lang="ru-RU" sz="3200" dirty="0"/>
          </a:p>
        </p:txBody>
      </p:sp>
    </p:spTree>
    <p:extLst>
      <p:ext uri="{BB962C8B-B14F-4D97-AF65-F5344CB8AC3E}">
        <p14:creationId xmlns:p14="http://schemas.microsoft.com/office/powerpoint/2010/main" val="370755952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Global organizations </a:t>
            </a:r>
            <a:endParaRPr lang="ru-RU" dirty="0"/>
          </a:p>
        </p:txBody>
      </p:sp>
      <p:sp>
        <p:nvSpPr>
          <p:cNvPr id="3" name="Объект 2"/>
          <p:cNvSpPr>
            <a:spLocks noGrp="1"/>
          </p:cNvSpPr>
          <p:nvPr>
            <p:ph idx="1"/>
          </p:nvPr>
        </p:nvSpPr>
        <p:spPr/>
        <p:txBody>
          <a:bodyPr>
            <a:normAutofit/>
          </a:bodyPr>
          <a:lstStyle/>
          <a:p>
            <a:r>
              <a:rPr lang="en-US" sz="3200" dirty="0" smtClean="0"/>
              <a:t>There are global organizations like the United Nations and the Red Cross. The main aim of the United Nations is to regulate relationships between nations, settle conflicts and promote the ideas of peace and stability for the whole world. The International Red Cross helps victims of war and natural disasters, such as floods or earthquakes wherever they are on the planet.</a:t>
            </a:r>
            <a:endParaRPr lang="ru-RU" sz="3200" dirty="0"/>
          </a:p>
        </p:txBody>
      </p:sp>
    </p:spTree>
    <p:extLst>
      <p:ext uri="{BB962C8B-B14F-4D97-AF65-F5344CB8AC3E}">
        <p14:creationId xmlns:p14="http://schemas.microsoft.com/office/powerpoint/2010/main" val="32303235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No country can be independent of the world community</a:t>
            </a:r>
            <a:endParaRPr lang="ru-RU" dirty="0"/>
          </a:p>
        </p:txBody>
      </p:sp>
      <p:sp>
        <p:nvSpPr>
          <p:cNvPr id="3" name="Объект 2"/>
          <p:cNvSpPr>
            <a:spLocks noGrp="1"/>
          </p:cNvSpPr>
          <p:nvPr>
            <p:ph idx="1"/>
          </p:nvPr>
        </p:nvSpPr>
        <p:spPr/>
        <p:txBody>
          <a:bodyPr/>
          <a:lstStyle/>
          <a:p>
            <a:pPr marL="0" indent="0">
              <a:buNone/>
            </a:pPr>
            <a:r>
              <a:rPr lang="en-US" sz="3200" dirty="0" smtClean="0"/>
              <a:t>Instead of Russia, there are lots of countries, taking part in global political system. Other countries also try to help people all over the world. B</a:t>
            </a:r>
            <a:r>
              <a:rPr lang="en-US" sz="3200" dirty="0" smtClean="0"/>
              <a:t>ecause no country can be independent of the world community.</a:t>
            </a:r>
            <a:endParaRPr lang="ru-RU" sz="3200" dirty="0" smtClean="0"/>
          </a:p>
          <a:p>
            <a:pPr marL="0" indent="0">
              <a:buNone/>
            </a:pPr>
            <a:endParaRPr lang="en-US" dirty="0" smtClean="0"/>
          </a:p>
        </p:txBody>
      </p:sp>
    </p:spTree>
    <p:extLst>
      <p:ext uri="{BB962C8B-B14F-4D97-AF65-F5344CB8AC3E}">
        <p14:creationId xmlns:p14="http://schemas.microsoft.com/office/powerpoint/2010/main" val="52444677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848" y="484632"/>
            <a:ext cx="10058400" cy="1493458"/>
          </a:xfrm>
        </p:spPr>
        <p:txBody>
          <a:bodyPr>
            <a:normAutofit fontScale="90000"/>
          </a:bodyPr>
          <a:lstStyle/>
          <a:p>
            <a:r>
              <a:rPr lang="en-US" dirty="0" smtClean="0"/>
              <a:t>Russia’s advantages and disadvantages of being involved in world politics. </a:t>
            </a: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en-US" sz="3200" dirty="0" smtClean="0"/>
              <a:t>There are some Russia's advantages and disadvantages of being involved in world politics. As for advantages, they are for example:</a:t>
            </a:r>
          </a:p>
          <a:p>
            <a:r>
              <a:rPr lang="en-US" sz="3200" dirty="0" smtClean="0"/>
              <a:t>The world community can control and even stop some dangerous industries in sovereign countries</a:t>
            </a:r>
            <a:r>
              <a:rPr lang="ru-RU" sz="3200" dirty="0" smtClean="0"/>
              <a:t>;</a:t>
            </a:r>
          </a:p>
          <a:p>
            <a:r>
              <a:rPr lang="en-US" sz="3200" dirty="0" smtClean="0"/>
              <a:t>In the case of a local conflict or a natural disaster people can count on international help</a:t>
            </a:r>
            <a:r>
              <a:rPr lang="ru-RU" sz="3200" dirty="0" smtClean="0"/>
              <a:t>;</a:t>
            </a:r>
          </a:p>
          <a:p>
            <a:r>
              <a:rPr lang="en-US" sz="3200" dirty="0" smtClean="0"/>
              <a:t>Nations become independent since the world </a:t>
            </a:r>
            <a:r>
              <a:rPr lang="en-US" sz="3200" dirty="0" smtClean="0"/>
              <a:t>community can tell them what to do.</a:t>
            </a:r>
            <a:endParaRPr lang="ru-RU" sz="3200" dirty="0" smtClean="0"/>
          </a:p>
          <a:p>
            <a:pPr marL="0" indent="0">
              <a:buNone/>
            </a:pPr>
            <a:r>
              <a:rPr lang="en-US" dirty="0" smtClean="0"/>
              <a:t>	 </a:t>
            </a:r>
          </a:p>
        </p:txBody>
      </p:sp>
    </p:spTree>
    <p:extLst>
      <p:ext uri="{BB962C8B-B14F-4D97-AF65-F5344CB8AC3E}">
        <p14:creationId xmlns:p14="http://schemas.microsoft.com/office/powerpoint/2010/main" val="251931633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Unfortunately, there are also some disadvantages, for example:</a:t>
            </a:r>
            <a:endParaRPr lang="ru-RU" dirty="0"/>
          </a:p>
        </p:txBody>
      </p:sp>
      <p:sp>
        <p:nvSpPr>
          <p:cNvPr id="3" name="Объект 2"/>
          <p:cNvSpPr>
            <a:spLocks noGrp="1"/>
          </p:cNvSpPr>
          <p:nvPr>
            <p:ph idx="1"/>
          </p:nvPr>
        </p:nvSpPr>
        <p:spPr/>
        <p:txBody>
          <a:bodyPr>
            <a:normAutofit/>
          </a:bodyPr>
          <a:lstStyle/>
          <a:p>
            <a:r>
              <a:rPr lang="en-US" sz="3200" dirty="0" smtClean="0"/>
              <a:t>Sometimes countries can be forced to do things that don't go with their national immediate interests</a:t>
            </a:r>
            <a:r>
              <a:rPr lang="ru-RU" sz="3200" dirty="0" smtClean="0"/>
              <a:t>;</a:t>
            </a:r>
            <a:endParaRPr lang="en-US" sz="3200" dirty="0" smtClean="0"/>
          </a:p>
          <a:p>
            <a:r>
              <a:rPr lang="en-US" sz="3200" dirty="0" smtClean="0"/>
              <a:t>The sovereignties of countries are getting more and more limited</a:t>
            </a:r>
            <a:r>
              <a:rPr lang="ru-RU" sz="3200" dirty="0" smtClean="0"/>
              <a:t>.</a:t>
            </a:r>
            <a:endParaRPr lang="ru-RU" sz="3200" dirty="0"/>
          </a:p>
        </p:txBody>
      </p:sp>
    </p:spTree>
    <p:extLst>
      <p:ext uri="{BB962C8B-B14F-4D97-AF65-F5344CB8AC3E}">
        <p14:creationId xmlns:p14="http://schemas.microsoft.com/office/powerpoint/2010/main" val="325838440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61242"/>
          </a:xfrm>
        </p:spPr>
        <p:txBody>
          <a:bodyPr>
            <a:normAutofit fontScale="90000"/>
          </a:bodyPr>
          <a:lstStyle/>
          <a:p>
            <a:pPr algn="ctr"/>
            <a:r>
              <a:rPr lang="en-US" dirty="0" smtClean="0"/>
              <a:t>Our research </a:t>
            </a:r>
            <a:endParaRPr lang="ru-RU" dirty="0"/>
          </a:p>
        </p:txBody>
      </p:sp>
      <p:sp>
        <p:nvSpPr>
          <p:cNvPr id="3" name="Объект 2"/>
          <p:cNvSpPr>
            <a:spLocks noGrp="1"/>
          </p:cNvSpPr>
          <p:nvPr>
            <p:ph idx="1"/>
          </p:nvPr>
        </p:nvSpPr>
        <p:spPr>
          <a:xfrm>
            <a:off x="838200" y="1231641"/>
            <a:ext cx="10515600" cy="4945322"/>
          </a:xfrm>
        </p:spPr>
        <p:txBody>
          <a:bodyPr>
            <a:normAutofit/>
          </a:bodyPr>
          <a:lstStyle/>
          <a:p>
            <a:pPr marL="0" indent="0">
              <a:buNone/>
            </a:pPr>
            <a:r>
              <a:rPr lang="en-US" sz="3200" dirty="0" smtClean="0"/>
              <a:t>We interviewed several persons. We asked them about what they think about globalization. </a:t>
            </a:r>
            <a:endParaRPr lang="ru-RU" sz="3200" dirty="0"/>
          </a:p>
        </p:txBody>
      </p:sp>
    </p:spTree>
    <p:extLst>
      <p:ext uri="{BB962C8B-B14F-4D97-AF65-F5344CB8AC3E}">
        <p14:creationId xmlns:p14="http://schemas.microsoft.com/office/powerpoint/2010/main" val="488757266"/>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70573"/>
          </a:xfrm>
        </p:spPr>
        <p:txBody>
          <a:bodyPr>
            <a:normAutofit fontScale="90000"/>
          </a:bodyPr>
          <a:lstStyle/>
          <a:p>
            <a:pPr algn="ctr"/>
            <a:r>
              <a:rPr lang="en-US" dirty="0" smtClean="0"/>
              <a:t>Our research </a:t>
            </a:r>
            <a:endParaRPr lang="ru-RU" dirty="0"/>
          </a:p>
        </p:txBody>
      </p:sp>
      <p:graphicFrame>
        <p:nvGraphicFramePr>
          <p:cNvPr id="9" name="Объект 8"/>
          <p:cNvGraphicFramePr>
            <a:graphicFrameLocks noGrp="1"/>
          </p:cNvGraphicFramePr>
          <p:nvPr>
            <p:ph idx="1"/>
            <p:extLst>
              <p:ext uri="{D42A27DB-BD31-4B8C-83A1-F6EECF244321}">
                <p14:modId xmlns:p14="http://schemas.microsoft.com/office/powerpoint/2010/main" val="2953147894"/>
              </p:ext>
            </p:extLst>
          </p:nvPr>
        </p:nvGraphicFramePr>
        <p:xfrm>
          <a:off x="838200" y="1035698"/>
          <a:ext cx="10515600" cy="50759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16834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Дерево">
  <a:themeElements>
    <a:clrScheme name="Зеленый и желтый">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Дерево">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C6AE0645-98FF-411B-B0E9-59ABD78A0CCE}"/>
    </a:ext>
  </a:extLst>
</a:theme>
</file>

<file path=docProps/app.xml><?xml version="1.0" encoding="utf-8"?>
<Properties xmlns="http://schemas.openxmlformats.org/officeDocument/2006/extended-properties" xmlns:vt="http://schemas.openxmlformats.org/officeDocument/2006/docPropsVTypes">
  <Template>TM03090434[[fn=Тип дерева]]</Template>
  <TotalTime>69</TotalTime>
  <Words>470</Words>
  <Application>Microsoft Office PowerPoint</Application>
  <PresentationFormat>Широкоэкранный</PresentationFormat>
  <Paragraphs>28</Paragraphs>
  <Slides>12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12</vt:i4>
      </vt:variant>
    </vt:vector>
  </HeadingPairs>
  <TitlesOfParts>
    <vt:vector size="15" baseType="lpstr">
      <vt:lpstr>Century Gothic</vt:lpstr>
      <vt:lpstr>Wingdings</vt:lpstr>
      <vt:lpstr>Дерево</vt:lpstr>
      <vt:lpstr>Globalization </vt:lpstr>
      <vt:lpstr>Globalization is the process of international integration arising from the interchange of world views, products, ideas and other aspects of culture.</vt:lpstr>
      <vt:lpstr>Russia as a part of the global political system.</vt:lpstr>
      <vt:lpstr>Global organizations </vt:lpstr>
      <vt:lpstr>No country can be independent of the world community</vt:lpstr>
      <vt:lpstr>Russia’s advantages and disadvantages of being involved in world politics. </vt:lpstr>
      <vt:lpstr>Unfortunately, there are also some disadvantages, for example:</vt:lpstr>
      <vt:lpstr>Our research </vt:lpstr>
      <vt:lpstr>Our research </vt:lpstr>
      <vt:lpstr>Our research </vt:lpstr>
      <vt:lpstr>Russia’s prospective role in global political process</vt:lpstr>
      <vt:lpstr>Thanks for your attention!</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dc:title>
  <dc:creator>Искандер</dc:creator>
  <cp:lastModifiedBy>Искандер</cp:lastModifiedBy>
  <cp:revision>9</cp:revision>
  <dcterms:created xsi:type="dcterms:W3CDTF">2015-01-24T10:49:24Z</dcterms:created>
  <dcterms:modified xsi:type="dcterms:W3CDTF">2015-01-24T11:58:32Z</dcterms:modified>
</cp:coreProperties>
</file>