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2" r:id="rId9"/>
    <p:sldId id="264"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EE0112CC-6153-40EC-A8F5-35F74E3B62FF}" type="datetimeFigureOut">
              <a:rPr lang="ru-RU"/>
              <a:pPr>
                <a:defRPr/>
              </a:pPr>
              <a:t>28.01.2015</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D45091B5-0839-43E5-9095-B13B435E4620}"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3C7EBFE-006D-4789-89DB-41DE06B13E3D}" type="datetimeFigureOut">
              <a:rPr lang="ru-RU"/>
              <a:pPr>
                <a:defRPr/>
              </a:pPr>
              <a:t>28.01.2015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F291966-B3DD-46E8-A64F-9530AAAC4E4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80D9DEA-F70F-4DD7-BCF8-E924F4E185A6}" type="datetimeFigureOut">
              <a:rPr lang="ru-RU"/>
              <a:pPr>
                <a:defRPr/>
              </a:pPr>
              <a:t>28.01.2015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696718C-BAE1-4D90-B57A-32773B57DAD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0414EA1-AF17-4058-8010-A4318D4806DD}" type="datetimeFigureOut">
              <a:rPr lang="ru-RU"/>
              <a:pPr>
                <a:defRPr/>
              </a:pPr>
              <a:t>28.01.2015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D3475A0-5C18-4EBD-A7CE-FECCBC84738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2D77559-6A4B-4502-A76E-C5172ACF415D}" type="datetimeFigureOut">
              <a:rPr lang="ru-RU"/>
              <a:pPr>
                <a:defRPr/>
              </a:pPr>
              <a:t>28.01.2015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46A38A6-CCE2-4C96-8706-EFBE353CB46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BD65ECB2-7F2A-4088-A9CF-ED5B30354388}" type="datetimeFigureOut">
              <a:rPr lang="ru-RU"/>
              <a:pPr>
                <a:defRPr/>
              </a:pPr>
              <a:t>28.01.2015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B16D3D17-8018-4947-9E57-2F67106ABAF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8D6CB92C-E97E-41AB-BE75-D24152B121EF}" type="datetimeFigureOut">
              <a:rPr lang="ru-RU"/>
              <a:pPr>
                <a:defRPr/>
              </a:pPr>
              <a:t>28.01.2015</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33FB521B-1FD2-47E9-982E-89075B77242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450B4857-651E-493F-95B4-8BC02EC8C8CC}" type="datetimeFigureOut">
              <a:rPr lang="ru-RU"/>
              <a:pPr>
                <a:defRPr/>
              </a:pPr>
              <a:t>28.01.2015</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F6F93A5E-ECF4-409B-857A-4C0DCC90E1B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907BC1F1-3DCC-4665-9C6C-DFD67224E627}" type="datetimeFigureOut">
              <a:rPr lang="ru-RU"/>
              <a:pPr>
                <a:defRPr/>
              </a:pPr>
              <a:t>28.01.2015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5756E2C3-6279-4E68-A96A-38665AF4DAF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AAB89568-3FB0-4E07-BBBF-0B5D8988380B}" type="datetimeFigureOut">
              <a:rPr lang="ru-RU"/>
              <a:pPr>
                <a:defRPr/>
              </a:pPr>
              <a:t>28.01.2015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AD729402-B87E-4ECD-8E6F-6C7B3A0FE9B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3D4592F5-7F1C-458D-AA4B-1CB3F7342AB7}" type="datetimeFigureOut">
              <a:rPr lang="ru-RU"/>
              <a:pPr>
                <a:defRPr/>
              </a:pPr>
              <a:t>28.01.2015</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5D12D75E-9A65-4226-AA73-088BB391611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14686243-E975-4FDE-B53B-768FD14AF045}" type="datetimeFigureOut">
              <a:rPr lang="ru-RU"/>
              <a:pPr>
                <a:defRPr/>
              </a:pPr>
              <a:t>28.01.2015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618327B7-84F5-4ED2-A154-56ADF14905DD}"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5" r:id="rId1"/>
    <p:sldLayoutId id="2147483687" r:id="rId2"/>
    <p:sldLayoutId id="2147483696" r:id="rId3"/>
    <p:sldLayoutId id="2147483688" r:id="rId4"/>
    <p:sldLayoutId id="2147483689" r:id="rId5"/>
    <p:sldLayoutId id="2147483690" r:id="rId6"/>
    <p:sldLayoutId id="2147483691" r:id="rId7"/>
    <p:sldLayoutId id="2147483692" r:id="rId8"/>
    <p:sldLayoutId id="2147483697" r:id="rId9"/>
    <p:sldLayoutId id="2147483693" r:id="rId10"/>
    <p:sldLayoutId id="214748369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40" y="1428736"/>
            <a:ext cx="7851648" cy="1828800"/>
          </a:xfrm>
        </p:spPr>
        <p:txBody>
          <a:bodyPr>
            <a:noAutofit/>
          </a:bodyPr>
          <a:lstStyle/>
          <a:p>
            <a:pPr fontAlgn="auto">
              <a:spcAft>
                <a:spcPts val="0"/>
              </a:spcAft>
              <a:defRPr/>
            </a:pPr>
            <a:r>
              <a:rPr lang="en-US" sz="7200" dirty="0" smtClean="0"/>
              <a:t>Globalization</a:t>
            </a:r>
            <a:endParaRPr lang="ru-RU" sz="6600" dirty="0"/>
          </a:p>
        </p:txBody>
      </p:sp>
      <p:sp>
        <p:nvSpPr>
          <p:cNvPr id="5123" name="Подзаголовок 2"/>
          <p:cNvSpPr>
            <a:spLocks noGrp="1"/>
          </p:cNvSpPr>
          <p:nvPr>
            <p:ph type="subTitle" idx="1"/>
          </p:nvPr>
        </p:nvSpPr>
        <p:spPr>
          <a:xfrm>
            <a:off x="-928688" y="3214688"/>
            <a:ext cx="7854951" cy="1752600"/>
          </a:xfrm>
        </p:spPr>
        <p:txBody>
          <a:bodyPr/>
          <a:lstStyle/>
          <a:p>
            <a:pPr marR="0"/>
            <a:r>
              <a:rPr lang="en-US" sz="3600" smtClean="0">
                <a:latin typeface="Bodoni MT Condensed" pitchFamily="18" charset="0"/>
              </a:rPr>
              <a:t>Culture and science</a:t>
            </a:r>
            <a:endParaRPr lang="ru-RU" sz="3600" smtClean="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WikiProject Globalization Logo.svg"/>
          <p:cNvPicPr>
            <a:picLocks noChangeAspect="1" noChangeArrowheads="1"/>
          </p:cNvPicPr>
          <p:nvPr/>
        </p:nvPicPr>
        <p:blipFill>
          <a:blip r:embed="rId2"/>
          <a:srcRect/>
          <a:stretch>
            <a:fillRect/>
          </a:stretch>
        </p:blipFill>
        <p:spPr bwMode="auto">
          <a:xfrm>
            <a:off x="2000250" y="1071563"/>
            <a:ext cx="5214938" cy="5214937"/>
          </a:xfrm>
          <a:prstGeom prst="rect">
            <a:avLst/>
          </a:prstGeom>
          <a:noFill/>
          <a:ln w="9525">
            <a:noFill/>
            <a:miter lim="800000"/>
            <a:headEnd/>
            <a:tailEnd/>
          </a:ln>
        </p:spPr>
      </p:pic>
      <p:sp>
        <p:nvSpPr>
          <p:cNvPr id="2" name="Заголовок 1"/>
          <p:cNvSpPr>
            <a:spLocks noGrp="1"/>
          </p:cNvSpPr>
          <p:nvPr>
            <p:ph type="title"/>
          </p:nvPr>
        </p:nvSpPr>
        <p:spPr/>
        <p:txBody>
          <a:bodyPr anchor="ctr">
            <a:normAutofit fontScale="90000"/>
          </a:bodyPr>
          <a:lstStyle/>
          <a:p>
            <a:pPr fontAlgn="auto">
              <a:spcAft>
                <a:spcPts val="0"/>
              </a:spcAft>
              <a:defRPr/>
            </a:pPr>
            <a:r>
              <a:rPr lang="en-US" sz="2800" b="1" dirty="0" smtClean="0">
                <a:solidFill>
                  <a:srgbClr val="002060"/>
                </a:solidFill>
              </a:rPr>
              <a:t>Globalization</a:t>
            </a:r>
            <a:r>
              <a:rPr lang="en-US" sz="2800" dirty="0" smtClean="0">
                <a:solidFill>
                  <a:srgbClr val="002060"/>
                </a:solidFill>
              </a:rPr>
              <a:t> is the process of international integration arising from the interchange of world views, products, ideas and other aspects of culture</a:t>
            </a:r>
            <a:endParaRPr lang="ru-RU" sz="2800" dirty="0">
              <a:solidFill>
                <a:srgbClr val="002060"/>
              </a:solidFill>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1428750"/>
            <a:ext cx="8715375" cy="1571625"/>
          </a:xfrm>
        </p:spPr>
        <p:txBody>
          <a:bodyPr>
            <a:noAutofit/>
          </a:bodyPr>
          <a:lstStyle/>
          <a:p>
            <a:pPr algn="ctr" fontAlgn="auto">
              <a:spcAft>
                <a:spcPts val="0"/>
              </a:spcAft>
              <a:defRPr/>
            </a:pPr>
            <a:r>
              <a:rPr lang="en-US" sz="3600" dirty="0" smtClean="0"/>
              <a:t>Our hypothesis is</a:t>
            </a:r>
            <a:r>
              <a:rPr lang="ru-RU" sz="3600" dirty="0" smtClean="0"/>
              <a:t>: </a:t>
            </a:r>
            <a:r>
              <a:rPr lang="en-US" sz="3600" dirty="0" smtClean="0">
                <a:solidFill>
                  <a:schemeClr val="accent5">
                    <a:lumMod val="50000"/>
                  </a:schemeClr>
                </a:solidFill>
              </a:rPr>
              <a:t>Globalization influences Russia’s cultural life, its science and its educational system.</a:t>
            </a:r>
            <a:endParaRPr lang="ru-RU" sz="3600" dirty="0">
              <a:solidFill>
                <a:schemeClr val="accent5">
                  <a:lumMod val="50000"/>
                </a:schemeClr>
              </a:solidFill>
            </a:endParaRPr>
          </a:p>
        </p:txBody>
      </p:sp>
      <p:pic>
        <p:nvPicPr>
          <p:cNvPr id="7171" name="Picture 2" descr="http://viewout.ru/image14/kino1.jpg"/>
          <p:cNvPicPr>
            <a:picLocks noChangeAspect="1" noChangeArrowheads="1"/>
          </p:cNvPicPr>
          <p:nvPr/>
        </p:nvPicPr>
        <p:blipFill>
          <a:blip r:embed="rId2"/>
          <a:srcRect/>
          <a:stretch>
            <a:fillRect/>
          </a:stretch>
        </p:blipFill>
        <p:spPr bwMode="auto">
          <a:xfrm>
            <a:off x="5643563" y="4071938"/>
            <a:ext cx="2811462" cy="2214562"/>
          </a:xfrm>
          <a:prstGeom prst="rect">
            <a:avLst/>
          </a:prstGeom>
          <a:noFill/>
          <a:ln w="9525">
            <a:noFill/>
            <a:miter lim="800000"/>
            <a:headEnd/>
            <a:tailEnd/>
          </a:ln>
        </p:spPr>
      </p:pic>
      <p:pic>
        <p:nvPicPr>
          <p:cNvPr id="7172" name="Picture 4" descr="http://www.chemicalromance.ru/wp-content/uploads/2013/03/music-clipart4-1024x835.jpg"/>
          <p:cNvPicPr>
            <a:picLocks noChangeAspect="1" noChangeArrowheads="1"/>
          </p:cNvPicPr>
          <p:nvPr/>
        </p:nvPicPr>
        <p:blipFill>
          <a:blip r:embed="rId3"/>
          <a:srcRect/>
          <a:stretch>
            <a:fillRect/>
          </a:stretch>
        </p:blipFill>
        <p:spPr bwMode="auto">
          <a:xfrm>
            <a:off x="2571750" y="4000500"/>
            <a:ext cx="2928938" cy="2387600"/>
          </a:xfrm>
          <a:prstGeom prst="rect">
            <a:avLst/>
          </a:prstGeom>
          <a:noFill/>
          <a:ln w="9525">
            <a:noFill/>
            <a:miter lim="800000"/>
            <a:headEnd/>
            <a:tailEnd/>
          </a:ln>
        </p:spPr>
      </p:pic>
      <p:pic>
        <p:nvPicPr>
          <p:cNvPr id="7173" name="Picture 6" descr="http://img15.nnm.me/2/3/1/9/2/ac1ab575a1185c2cbdfddd87125.jpg"/>
          <p:cNvPicPr>
            <a:picLocks noChangeAspect="1" noChangeArrowheads="1"/>
          </p:cNvPicPr>
          <p:nvPr/>
        </p:nvPicPr>
        <p:blipFill>
          <a:blip r:embed="rId4"/>
          <a:srcRect/>
          <a:stretch>
            <a:fillRect/>
          </a:stretch>
        </p:blipFill>
        <p:spPr bwMode="auto">
          <a:xfrm>
            <a:off x="357188" y="4071938"/>
            <a:ext cx="2286000" cy="2292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4375" y="785813"/>
            <a:ext cx="7786688" cy="1477962"/>
          </a:xfrm>
          <a:prstGeom prst="rect">
            <a:avLst/>
          </a:prstGeom>
          <a:noFill/>
        </p:spPr>
        <p:txBody>
          <a:bodyPr>
            <a:spAutoFit/>
          </a:bodyPr>
          <a:lstStyle/>
          <a:p>
            <a:pPr algn="just" fontAlgn="auto">
              <a:spcBef>
                <a:spcPts val="0"/>
              </a:spcBef>
              <a:spcAft>
                <a:spcPts val="0"/>
              </a:spcAft>
              <a:defRPr/>
            </a:pPr>
            <a:r>
              <a:rPr lang="en-US" dirty="0">
                <a:solidFill>
                  <a:schemeClr val="bg2">
                    <a:lumMod val="10000"/>
                  </a:schemeClr>
                </a:solidFill>
                <a:effectLst>
                  <a:outerShdw blurRad="38100" dist="38100" dir="2700000" algn="tl">
                    <a:srgbClr val="000000">
                      <a:alpha val="43137"/>
                    </a:srgbClr>
                  </a:outerShdw>
                </a:effectLst>
                <a:latin typeface="+mn-lt"/>
                <a:cs typeface="+mn-cs"/>
              </a:rPr>
              <a:t>Culture means a complex, which includes knowledge, belief, art, morals, law, customs, and other capabilities and habits acquired by a man as a member of society. The globalization leads to so-called cultural diffusion. </a:t>
            </a:r>
          </a:p>
          <a:p>
            <a:pPr algn="just" fontAlgn="auto">
              <a:spcBef>
                <a:spcPts val="0"/>
              </a:spcBef>
              <a:spcAft>
                <a:spcPts val="0"/>
              </a:spcAft>
              <a:defRPr/>
            </a:pPr>
            <a:r>
              <a:rPr lang="en-US" dirty="0">
                <a:solidFill>
                  <a:schemeClr val="bg2">
                    <a:lumMod val="10000"/>
                  </a:schemeClr>
                </a:solidFill>
                <a:effectLst>
                  <a:outerShdw blurRad="38100" dist="38100" dir="2700000" algn="tl">
                    <a:srgbClr val="000000">
                      <a:alpha val="43137"/>
                    </a:srgbClr>
                  </a:outerShdw>
                </a:effectLst>
                <a:latin typeface="+mn-lt"/>
                <a:cs typeface="+mn-cs"/>
              </a:rPr>
              <a:t>It means, that people from different countries begin to share some ideas, traditions and habits with other people from another countries</a:t>
            </a:r>
            <a:endParaRPr lang="ru-RU" dirty="0">
              <a:solidFill>
                <a:schemeClr val="bg2">
                  <a:lumMod val="10000"/>
                </a:schemeClr>
              </a:solidFill>
              <a:effectLst>
                <a:outerShdw blurRad="38100" dist="38100" dir="2700000" algn="tl">
                  <a:srgbClr val="000000">
                    <a:alpha val="43137"/>
                  </a:srgbClr>
                </a:outerShdw>
              </a:effectLst>
              <a:latin typeface="+mn-lt"/>
              <a:cs typeface="+mn-cs"/>
            </a:endParaRPr>
          </a:p>
        </p:txBody>
      </p:sp>
      <p:pic>
        <p:nvPicPr>
          <p:cNvPr id="16388" name="Picture 4" descr="https://interlocutorstheology.files.wordpress.com/2014/06/global-cfos.jpg"/>
          <p:cNvPicPr>
            <a:picLocks noChangeAspect="1" noChangeArrowheads="1"/>
          </p:cNvPicPr>
          <p:nvPr/>
        </p:nvPicPr>
        <p:blipFill>
          <a:blip r:embed="rId2" cstate="print"/>
          <a:srcRect/>
          <a:stretch>
            <a:fillRect/>
          </a:stretch>
        </p:blipFill>
        <p:spPr bwMode="auto">
          <a:xfrm>
            <a:off x="1071538" y="2241065"/>
            <a:ext cx="6929486" cy="4616935"/>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143000"/>
          </a:xfrm>
          <a:ln w="38100"/>
        </p:spPr>
        <p:txBody>
          <a:bodyPr>
            <a:normAutofit/>
          </a:bodyPr>
          <a:lstStyle/>
          <a:p>
            <a:pPr fontAlgn="auto">
              <a:spcAft>
                <a:spcPts val="0"/>
              </a:spcAft>
              <a:defRPr/>
            </a:pPr>
            <a:r>
              <a:rPr lang="en-US" sz="3200" b="1" dirty="0" smtClean="0">
                <a:ln w="19050">
                  <a:solidFill>
                    <a:schemeClr val="tx1"/>
                  </a:solidFill>
                </a:ln>
                <a:solidFill>
                  <a:schemeClr val="bg1"/>
                </a:solidFill>
              </a:rPr>
              <a:t>Globalization of Russia’s cultural life has advantages as well as disadvantages</a:t>
            </a:r>
            <a:r>
              <a:rPr lang="ru-RU" sz="3200" b="1" dirty="0" smtClean="0">
                <a:ln w="19050">
                  <a:solidFill>
                    <a:schemeClr val="tx1"/>
                  </a:solidFill>
                </a:ln>
                <a:solidFill>
                  <a:schemeClr val="bg1"/>
                </a:solidFill>
              </a:rPr>
              <a:t>.</a:t>
            </a:r>
            <a:endParaRPr lang="ru-RU" sz="3200" b="1" dirty="0">
              <a:ln w="19050">
                <a:solidFill>
                  <a:schemeClr val="tx1"/>
                </a:solidFill>
              </a:ln>
              <a:solidFill>
                <a:schemeClr val="bg1"/>
              </a:solidFill>
            </a:endParaRPr>
          </a:p>
        </p:txBody>
      </p:sp>
      <p:sp>
        <p:nvSpPr>
          <p:cNvPr id="4" name="TextBox 3"/>
          <p:cNvSpPr txBox="1"/>
          <p:nvPr/>
        </p:nvSpPr>
        <p:spPr>
          <a:xfrm>
            <a:off x="428596" y="2000240"/>
            <a:ext cx="8715404" cy="3693319"/>
          </a:xfrm>
          <a:prstGeom prst="rect">
            <a:avLst/>
          </a:prstGeom>
          <a:noFill/>
        </p:spPr>
        <p:txBody>
          <a:bodyPr>
            <a:spAutoFit/>
          </a:bodyPr>
          <a:lstStyle/>
          <a:p>
            <a:pPr fontAlgn="auto">
              <a:spcBef>
                <a:spcPts val="0"/>
              </a:spcBef>
              <a:spcAft>
                <a:spcPts val="0"/>
              </a:spcAft>
              <a:defRPr/>
            </a:pPr>
            <a:r>
              <a:rPr lang="en-US" sz="2400" dirty="0">
                <a:ln w="12700">
                  <a:solidFill>
                    <a:schemeClr val="tx1"/>
                  </a:solidFill>
                </a:ln>
                <a:effectLst>
                  <a:innerShdw blurRad="63500" dist="50800" dir="8100000">
                    <a:prstClr val="black">
                      <a:alpha val="50000"/>
                    </a:prstClr>
                  </a:innerShdw>
                </a:effectLst>
                <a:latin typeface="+mn-lt"/>
                <a:cs typeface="+mn-cs"/>
              </a:rPr>
              <a:t>The main advantages are</a:t>
            </a:r>
            <a:r>
              <a:rPr lang="ru-RU" sz="2400" dirty="0">
                <a:ln w="12700">
                  <a:solidFill>
                    <a:schemeClr val="tx1"/>
                  </a:solidFill>
                </a:ln>
                <a:effectLst>
                  <a:innerShdw blurRad="63500" dist="50800" dir="8100000">
                    <a:prstClr val="black">
                      <a:alpha val="50000"/>
                    </a:prstClr>
                  </a:innerShdw>
                </a:effectLst>
                <a:latin typeface="+mn-lt"/>
                <a:cs typeface="+mn-cs"/>
              </a:rPr>
              <a:t>:</a:t>
            </a:r>
            <a:endParaRPr lang="en-US" sz="2400" dirty="0">
              <a:ln w="12700">
                <a:solidFill>
                  <a:schemeClr val="tx1"/>
                </a:solidFill>
              </a:ln>
              <a:effectLst>
                <a:innerShdw blurRad="63500" dist="50800" dir="8100000">
                  <a:prstClr val="black">
                    <a:alpha val="50000"/>
                  </a:prstClr>
                </a:innerShdw>
              </a:effectLst>
              <a:latin typeface="+mn-lt"/>
              <a:cs typeface="+mn-cs"/>
            </a:endParaRPr>
          </a:p>
          <a:p>
            <a:pPr fontAlgn="auto">
              <a:spcBef>
                <a:spcPts val="0"/>
              </a:spcBef>
              <a:spcAft>
                <a:spcPts val="0"/>
              </a:spcAft>
              <a:buFont typeface="Arial" pitchFamily="34" charset="0"/>
              <a:buChar char="•"/>
              <a:defRPr/>
            </a:pPr>
            <a:r>
              <a:rPr lang="en-US" sz="2400" dirty="0" smtClean="0">
                <a:ln w="12700">
                  <a:solidFill>
                    <a:schemeClr val="tx1"/>
                  </a:solidFill>
                </a:ln>
                <a:effectLst>
                  <a:innerShdw blurRad="63500" dist="50800" dir="8100000">
                    <a:prstClr val="black">
                      <a:alpha val="50000"/>
                    </a:prstClr>
                  </a:innerShdw>
                </a:effectLst>
                <a:latin typeface="+mn-lt"/>
                <a:cs typeface="+mn-cs"/>
              </a:rPr>
              <a:t>People </a:t>
            </a:r>
            <a:r>
              <a:rPr lang="en-US" sz="2400" dirty="0">
                <a:ln w="12700">
                  <a:solidFill>
                    <a:schemeClr val="tx1"/>
                  </a:solidFill>
                </a:ln>
                <a:effectLst>
                  <a:innerShdw blurRad="63500" dist="50800" dir="8100000">
                    <a:prstClr val="black">
                      <a:alpha val="50000"/>
                    </a:prstClr>
                  </a:innerShdw>
                </a:effectLst>
                <a:latin typeface="+mn-lt"/>
                <a:cs typeface="+mn-cs"/>
              </a:rPr>
              <a:t>can enjoy not only their nation’s cultural achievements but all the cultural treasures of the world. We can watch foreign films, listen to foreign music or read books from foreign authors in any </a:t>
            </a:r>
            <a:r>
              <a:rPr lang="en-US" sz="2400" dirty="0" smtClean="0">
                <a:ln w="12700">
                  <a:solidFill>
                    <a:schemeClr val="tx1"/>
                  </a:solidFill>
                </a:ln>
                <a:effectLst>
                  <a:innerShdw blurRad="63500" dist="50800" dir="8100000">
                    <a:prstClr val="black">
                      <a:alpha val="50000"/>
                    </a:prstClr>
                  </a:innerShdw>
                </a:effectLst>
                <a:latin typeface="+mn-lt"/>
                <a:cs typeface="+mn-cs"/>
              </a:rPr>
              <a:t>country.</a:t>
            </a:r>
            <a:endParaRPr lang="ru-RU" sz="2400" dirty="0">
              <a:ln w="12700">
                <a:solidFill>
                  <a:schemeClr val="tx1"/>
                </a:solidFill>
              </a:ln>
              <a:effectLst>
                <a:innerShdw blurRad="63500" dist="50800" dir="8100000">
                  <a:prstClr val="black">
                    <a:alpha val="50000"/>
                  </a:prstClr>
                </a:innerShdw>
              </a:effectLst>
              <a:latin typeface="+mn-lt"/>
              <a:cs typeface="+mn-cs"/>
            </a:endParaRPr>
          </a:p>
          <a:p>
            <a:pPr fontAlgn="auto">
              <a:spcBef>
                <a:spcPts val="0"/>
              </a:spcBef>
              <a:spcAft>
                <a:spcPts val="0"/>
              </a:spcAft>
              <a:buFont typeface="Arial" pitchFamily="34" charset="0"/>
              <a:buChar char="•"/>
              <a:defRPr/>
            </a:pPr>
            <a:r>
              <a:rPr lang="en-US" sz="2400" dirty="0" smtClean="0">
                <a:ln w="12700">
                  <a:solidFill>
                    <a:schemeClr val="tx1"/>
                  </a:solidFill>
                </a:ln>
                <a:effectLst>
                  <a:innerShdw blurRad="63500" dist="50800" dir="8100000">
                    <a:prstClr val="black">
                      <a:alpha val="50000"/>
                    </a:prstClr>
                  </a:innerShdw>
                </a:effectLst>
                <a:latin typeface="+mn-lt"/>
                <a:cs typeface="+mn-cs"/>
              </a:rPr>
              <a:t>Having </a:t>
            </a:r>
            <a:r>
              <a:rPr lang="en-US" sz="2400" dirty="0">
                <a:ln w="12700">
                  <a:solidFill>
                    <a:schemeClr val="tx1"/>
                  </a:solidFill>
                </a:ln>
                <a:effectLst>
                  <a:innerShdw blurRad="63500" dist="50800" dir="8100000">
                    <a:prstClr val="black">
                      <a:alpha val="50000"/>
                    </a:prstClr>
                  </a:innerShdw>
                </a:effectLst>
                <a:latin typeface="+mn-lt"/>
                <a:cs typeface="+mn-cs"/>
              </a:rPr>
              <a:t>a global language stimulates information exchange. People from different countries can use English for sharing their cultural </a:t>
            </a:r>
            <a:r>
              <a:rPr lang="en-US" sz="2400" dirty="0" smtClean="0">
                <a:ln w="12700">
                  <a:solidFill>
                    <a:schemeClr val="tx1"/>
                  </a:solidFill>
                </a:ln>
                <a:effectLst>
                  <a:innerShdw blurRad="63500" dist="50800" dir="8100000">
                    <a:prstClr val="black">
                      <a:alpha val="50000"/>
                    </a:prstClr>
                  </a:innerShdw>
                </a:effectLst>
                <a:latin typeface="+mn-lt"/>
                <a:cs typeface="+mn-cs"/>
              </a:rPr>
              <a:t>achievements</a:t>
            </a:r>
            <a:endParaRPr lang="ru-RU" sz="2400" dirty="0" smtClean="0">
              <a:ln w="12700">
                <a:solidFill>
                  <a:schemeClr val="tx1"/>
                </a:solidFill>
              </a:ln>
              <a:effectLst>
                <a:innerShdw blurRad="63500" dist="50800" dir="8100000">
                  <a:prstClr val="black">
                    <a:alpha val="50000"/>
                  </a:prstClr>
                </a:innerShdw>
              </a:effectLst>
              <a:latin typeface="+mn-lt"/>
              <a:cs typeface="+mn-cs"/>
            </a:endParaRPr>
          </a:p>
          <a:p>
            <a:pPr fontAlgn="auto">
              <a:spcBef>
                <a:spcPts val="0"/>
              </a:spcBef>
              <a:spcAft>
                <a:spcPts val="0"/>
              </a:spcAft>
              <a:buFont typeface="Arial" pitchFamily="34" charset="0"/>
              <a:buChar char="•"/>
              <a:defRPr/>
            </a:pPr>
            <a:r>
              <a:rPr lang="en-US" sz="2400" dirty="0" smtClean="0">
                <a:ln w="12700">
                  <a:solidFill>
                    <a:schemeClr val="tx1"/>
                  </a:solidFill>
                </a:ln>
                <a:effectLst>
                  <a:innerShdw blurRad="63500" dist="50800" dir="8100000">
                    <a:prstClr val="black">
                      <a:alpha val="50000"/>
                    </a:prstClr>
                  </a:innerShdw>
                </a:effectLst>
                <a:latin typeface="+mn-lt"/>
                <a:cs typeface="+mn-cs"/>
              </a:rPr>
              <a:t>Similar </a:t>
            </a:r>
            <a:r>
              <a:rPr lang="en-US" sz="2400" dirty="0">
                <a:ln w="12700">
                  <a:solidFill>
                    <a:schemeClr val="tx1"/>
                  </a:solidFill>
                </a:ln>
                <a:effectLst>
                  <a:innerShdw blurRad="63500" dist="50800" dir="8100000">
                    <a:prstClr val="black">
                      <a:alpha val="50000"/>
                    </a:prstClr>
                  </a:innerShdw>
                </a:effectLst>
                <a:latin typeface="+mn-lt"/>
                <a:cs typeface="+mn-cs"/>
              </a:rPr>
              <a:t>educational </a:t>
            </a:r>
            <a:r>
              <a:rPr lang="en-US" sz="2400" dirty="0" smtClean="0">
                <a:ln w="12700">
                  <a:solidFill>
                    <a:schemeClr val="tx1"/>
                  </a:solidFill>
                </a:ln>
                <a:effectLst>
                  <a:innerShdw blurRad="63500" dist="50800" dir="8100000">
                    <a:prstClr val="black">
                      <a:alpha val="50000"/>
                    </a:prstClr>
                  </a:innerShdw>
                </a:effectLst>
                <a:latin typeface="+mn-lt"/>
                <a:cs typeface="+mn-cs"/>
              </a:rPr>
              <a:t>standards </a:t>
            </a:r>
            <a:r>
              <a:rPr lang="en-US" sz="2400" dirty="0">
                <a:ln w="12700">
                  <a:solidFill>
                    <a:schemeClr val="tx1"/>
                  </a:solidFill>
                </a:ln>
                <a:effectLst>
                  <a:innerShdw blurRad="63500" dist="50800" dir="8100000">
                    <a:prstClr val="black">
                      <a:alpha val="50000"/>
                    </a:prstClr>
                  </a:innerShdw>
                </a:effectLst>
                <a:latin typeface="+mn-lt"/>
                <a:cs typeface="+mn-cs"/>
              </a:rPr>
              <a:t>promote student exchange</a:t>
            </a:r>
          </a:p>
          <a:p>
            <a:pPr fontAlgn="auto">
              <a:spcBef>
                <a:spcPts val="0"/>
              </a:spcBef>
              <a:spcAft>
                <a:spcPts val="0"/>
              </a:spcAft>
              <a:defRPr/>
            </a:pPr>
            <a:r>
              <a:rPr lang="en-US" dirty="0">
                <a:latin typeface="+mn-lt"/>
                <a:cs typeface="+mn-cs"/>
              </a:rPr>
              <a:t>  </a:t>
            </a: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850"/>
            <a:ext cx="8229600" cy="938213"/>
          </a:xfrm>
        </p:spPr>
        <p:txBody>
          <a:bodyPr>
            <a:normAutofit fontScale="90000"/>
          </a:bodyPr>
          <a:lstStyle/>
          <a:p>
            <a:pPr fontAlgn="auto">
              <a:spcAft>
                <a:spcPts val="0"/>
              </a:spcAft>
              <a:defRPr/>
            </a:pPr>
            <a:r>
              <a:rPr lang="en-US" dirty="0" smtClean="0"/>
              <a:t/>
            </a:r>
            <a:br>
              <a:rPr lang="en-US" dirty="0" smtClean="0"/>
            </a:br>
            <a:r>
              <a:rPr lang="en-US" dirty="0" smtClean="0"/>
              <a:t>Main disadvantages</a:t>
            </a:r>
            <a:r>
              <a:rPr lang="ru-RU" sz="3600" dirty="0" smtClean="0"/>
              <a:t>:</a:t>
            </a:r>
            <a:endParaRPr lang="ru-RU" dirty="0"/>
          </a:p>
        </p:txBody>
      </p:sp>
      <p:sp>
        <p:nvSpPr>
          <p:cNvPr id="10243" name="Содержимое 2"/>
          <p:cNvSpPr>
            <a:spLocks noGrp="1"/>
          </p:cNvSpPr>
          <p:nvPr>
            <p:ph idx="1"/>
          </p:nvPr>
        </p:nvSpPr>
        <p:spPr>
          <a:xfrm>
            <a:off x="428625" y="1785938"/>
            <a:ext cx="8229600" cy="4389437"/>
          </a:xfrm>
        </p:spPr>
        <p:txBody>
          <a:bodyPr/>
          <a:lstStyle/>
          <a:p>
            <a:pPr>
              <a:buFont typeface="Wingdings" pitchFamily="2" charset="2"/>
              <a:buChar char="§"/>
            </a:pPr>
            <a:r>
              <a:rPr lang="en-US" sz="2400" dirty="0" smtClean="0"/>
              <a:t>The traditions and languages of minor countries die out. People forget about their own cultural achievements, like ballet and national dance, cause of TV and Internet.</a:t>
            </a:r>
            <a:endParaRPr lang="ru-RU" sz="2400" dirty="0" smtClean="0"/>
          </a:p>
          <a:p>
            <a:pPr>
              <a:buFont typeface="Wingdings" pitchFamily="2" charset="2"/>
              <a:buChar char="§"/>
            </a:pPr>
            <a:r>
              <a:rPr lang="en-US" sz="2400" dirty="0" smtClean="0"/>
              <a:t>Much of global culture is low standard mass culture.</a:t>
            </a:r>
            <a:endParaRPr lang="ru-RU" sz="2400" dirty="0" smtClean="0"/>
          </a:p>
          <a:p>
            <a:pPr>
              <a:buFont typeface="Wingdings" pitchFamily="2" charset="2"/>
              <a:buChar char="§"/>
            </a:pPr>
            <a:r>
              <a:rPr lang="en-US" sz="2400" dirty="0" smtClean="0"/>
              <a:t>All big cities becoming more and more alike.</a:t>
            </a:r>
            <a:endParaRPr lang="ru-RU" sz="2400" dirty="0" smtClean="0"/>
          </a:p>
        </p:txBody>
      </p:sp>
      <p:pic>
        <p:nvPicPr>
          <p:cNvPr id="19458" name="Picture 2" descr="http://www.camp-campbell.com/wp-content/uploads/2014/09/o-NEW-YORK.jpg"/>
          <p:cNvPicPr>
            <a:picLocks noChangeAspect="1" noChangeArrowheads="1"/>
          </p:cNvPicPr>
          <p:nvPr/>
        </p:nvPicPr>
        <p:blipFill>
          <a:blip r:embed="rId2" cstate="print"/>
          <a:srcRect t="39063"/>
          <a:stretch>
            <a:fillRect/>
          </a:stretch>
        </p:blipFill>
        <p:spPr bwMode="auto">
          <a:xfrm>
            <a:off x="0" y="4071942"/>
            <a:ext cx="9144000" cy="2786058"/>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472" y="1571612"/>
            <a:ext cx="7858180" cy="3970318"/>
          </a:xfrm>
          <a:prstGeom prst="rect">
            <a:avLst/>
          </a:prstGeom>
          <a:noFill/>
        </p:spPr>
        <p:txBody>
          <a:bodyPr wrap="square" rtlCol="0">
            <a:spAutoFit/>
          </a:bodyPr>
          <a:lstStyle/>
          <a:p>
            <a:pPr>
              <a:lnSpc>
                <a:spcPct val="150000"/>
              </a:lnSpc>
            </a:pPr>
            <a:r>
              <a:rPr lang="en-US" sz="2400" dirty="0" smtClean="0">
                <a:latin typeface="+mj-lt"/>
              </a:rPr>
              <a:t>Summing up everything above, we can </a:t>
            </a:r>
            <a:r>
              <a:rPr lang="en-US" sz="2400" dirty="0" smtClean="0">
                <a:latin typeface="+mj-lt"/>
              </a:rPr>
              <a:t>say </a:t>
            </a:r>
            <a:r>
              <a:rPr lang="en-US" sz="2400" dirty="0" smtClean="0">
                <a:latin typeface="+mj-lt"/>
              </a:rPr>
              <a:t>that </a:t>
            </a:r>
            <a:r>
              <a:rPr lang="en-US" sz="2400" dirty="0" smtClean="0">
                <a:latin typeface="+mj-lt"/>
              </a:rPr>
              <a:t>cultural life in Russia is changing rapidly.</a:t>
            </a:r>
          </a:p>
          <a:p>
            <a:pPr>
              <a:lnSpc>
                <a:spcPct val="150000"/>
              </a:lnSpc>
            </a:pPr>
            <a:r>
              <a:rPr lang="en-US" sz="2400" dirty="0" smtClean="0">
                <a:latin typeface="+mj-lt"/>
              </a:rPr>
              <a:t>We are going to see raising of cultural and educational standards in our country. </a:t>
            </a:r>
          </a:p>
          <a:p>
            <a:pPr>
              <a:lnSpc>
                <a:spcPct val="150000"/>
              </a:lnSpc>
            </a:pPr>
            <a:r>
              <a:rPr lang="en-US" sz="2400" dirty="0" smtClean="0">
                <a:latin typeface="+mj-lt"/>
              </a:rPr>
              <a:t>We also hope, that Russian people </a:t>
            </a:r>
            <a:r>
              <a:rPr lang="en-US" sz="2400" dirty="0" smtClean="0">
                <a:latin typeface="+mj-lt"/>
              </a:rPr>
              <a:t>won’t  </a:t>
            </a:r>
            <a:r>
              <a:rPr lang="en-US" sz="2400" dirty="0" smtClean="0">
                <a:latin typeface="+mj-lt"/>
              </a:rPr>
              <a:t>forget </a:t>
            </a:r>
            <a:r>
              <a:rPr lang="en-US" sz="2400" dirty="0" smtClean="0">
                <a:latin typeface="+mj-lt"/>
              </a:rPr>
              <a:t>their national </a:t>
            </a:r>
            <a:r>
              <a:rPr lang="en-US" sz="2400" dirty="0" smtClean="0">
                <a:latin typeface="+mj-lt"/>
              </a:rPr>
              <a:t>cultural achievements, like ballet and national songs.</a:t>
            </a:r>
          </a:p>
          <a:p>
            <a:endParaRPr lang="en-US"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thepotomacpost.com/wp-content/uploads/2014/03/globalization1.jpg"/>
          <p:cNvPicPr>
            <a:picLocks noChangeAspect="1" noChangeArrowheads="1"/>
          </p:cNvPicPr>
          <p:nvPr/>
        </p:nvPicPr>
        <p:blipFill>
          <a:blip r:embed="rId2"/>
          <a:srcRect t="17242" r="862"/>
          <a:stretch>
            <a:fillRect/>
          </a:stretch>
        </p:blipFill>
        <p:spPr bwMode="auto">
          <a:xfrm>
            <a:off x="0" y="-214313"/>
            <a:ext cx="9144000" cy="7572376"/>
          </a:xfrm>
          <a:prstGeom prst="rect">
            <a:avLst/>
          </a:prstGeom>
          <a:noFill/>
          <a:ln w="9525">
            <a:noFill/>
            <a:miter lim="800000"/>
            <a:headEnd/>
            <a:tailEnd/>
          </a:ln>
        </p:spPr>
      </p:pic>
      <p:sp>
        <p:nvSpPr>
          <p:cNvPr id="2" name="Заголовок 1"/>
          <p:cNvSpPr>
            <a:spLocks noGrp="1"/>
          </p:cNvSpPr>
          <p:nvPr>
            <p:ph type="title"/>
          </p:nvPr>
        </p:nvSpPr>
        <p:spPr>
          <a:xfrm>
            <a:off x="1428728" y="2643182"/>
            <a:ext cx="6900882" cy="1153276"/>
          </a:xfrm>
        </p:spPr>
        <p:txBody>
          <a:bodyPr>
            <a:normAutofit/>
          </a:bodyPr>
          <a:lstStyle/>
          <a:p>
            <a:pPr algn="ctr" fontAlgn="auto">
              <a:spcAft>
                <a:spcPts val="0"/>
              </a:spcAft>
              <a:defRPr/>
            </a:pPr>
            <a:r>
              <a:rPr lang="en-US"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Thanks for watching!</a:t>
            </a:r>
            <a:endParaRPr lang="ru-RU"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a:t>
            </a: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Учебник английского языка под редакцией М. З. </a:t>
            </a:r>
            <a:r>
              <a:rPr lang="ru-RU" dirty="0" err="1" smtClean="0"/>
              <a:t>Биболетовой</a:t>
            </a:r>
            <a:r>
              <a:rPr lang="ru-RU" dirty="0" smtClean="0"/>
              <a:t> </a:t>
            </a:r>
            <a:r>
              <a:rPr lang="en-US" dirty="0" smtClean="0"/>
              <a:t>Enjoy English 9 </a:t>
            </a:r>
            <a:r>
              <a:rPr lang="ru-RU" dirty="0" smtClean="0"/>
              <a:t>класс </a:t>
            </a:r>
          </a:p>
          <a:p>
            <a:pPr marL="514350" indent="-514350">
              <a:buFont typeface="+mj-lt"/>
              <a:buAutoNum type="arabicPeriod"/>
            </a:pPr>
            <a:r>
              <a:rPr lang="en-US" dirty="0" smtClean="0"/>
              <a:t>Images.google.ru</a:t>
            </a:r>
            <a:endParaRPr lang="ru-RU"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89</TotalTime>
  <Words>291</Words>
  <Application>Microsoft Office PowerPoint</Application>
  <PresentationFormat>Экран (4:3)</PresentationFormat>
  <Paragraphs>23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Globalization</vt:lpstr>
      <vt:lpstr>Globalization is the process of international integration arising from the interchange of world views, products, ideas and other aspects of culture</vt:lpstr>
      <vt:lpstr>Our hypothesis is: Globalization influences Russia’s cultural life, its science and its educational system.</vt:lpstr>
      <vt:lpstr>Презентация PowerPoint</vt:lpstr>
      <vt:lpstr>Globalization of Russia’s cultural life has advantages as well as disadvantages.</vt:lpstr>
      <vt:lpstr> Main disadvantages:</vt:lpstr>
      <vt:lpstr>Презентация PowerPoint</vt:lpstr>
      <vt:lpstr>Thanks for watching!</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dc:title>
  <dc:creator>1</dc:creator>
  <cp:lastModifiedBy>Наталья</cp:lastModifiedBy>
  <cp:revision>7</cp:revision>
  <dcterms:created xsi:type="dcterms:W3CDTF">2015-01-26T10:42:24Z</dcterms:created>
  <dcterms:modified xsi:type="dcterms:W3CDTF">2015-01-28T16:41:45Z</dcterms:modified>
</cp:coreProperties>
</file>