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Пользуются англицизмами</c:v>
                </c:pt>
                <c:pt idx="1">
                  <c:v>Не пользуются англицизмами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0.84000000000000019</c:v>
                </c:pt>
                <c:pt idx="1">
                  <c:v>0.16000000000000006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         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Компьютерные технологии</c:v>
                </c:pt>
                <c:pt idx="1">
                  <c:v>СМИ</c:v>
                </c:pt>
                <c:pt idx="2">
                  <c:v>Обучение дисциплине "Английский язык"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0.3600000000000001</c:v>
                </c:pt>
                <c:pt idx="1">
                  <c:v>0.27</c:v>
                </c:pt>
                <c:pt idx="2">
                  <c:v>0.21000000000000005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  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Облегчение разговора</c:v>
                </c:pt>
                <c:pt idx="1">
                  <c:v>Поддержание беседы</c:v>
                </c:pt>
                <c:pt idx="2">
                  <c:v>Изучение английского языка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0.28000000000000008</c:v>
                </c:pt>
                <c:pt idx="2">
                  <c:v>0.27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EA8EE-B44E-4783-9945-345BA6AE7F9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B2B0539-AEE1-4DCB-B631-7A8826641383}">
      <dgm:prSet phldrT="[Текст]" custT="1"/>
      <dgm:spPr/>
      <dgm:t>
        <a:bodyPr/>
        <a:lstStyle/>
        <a:p>
          <a:r>
            <a:rPr lang="ru-RU" sz="2200" dirty="0" smtClean="0"/>
            <a:t>Первая группа</a:t>
          </a:r>
          <a:endParaRPr lang="ru-RU" sz="2200" dirty="0"/>
        </a:p>
      </dgm:t>
    </dgm:pt>
    <dgm:pt modelId="{0C6CAFB4-50EF-4B0A-95A7-6AB8870237A6}" type="parTrans" cxnId="{508DA9C7-5C21-4920-A95B-426A8B9C278E}">
      <dgm:prSet/>
      <dgm:spPr/>
      <dgm:t>
        <a:bodyPr/>
        <a:lstStyle/>
        <a:p>
          <a:endParaRPr lang="ru-RU"/>
        </a:p>
      </dgm:t>
    </dgm:pt>
    <dgm:pt modelId="{DE6CE021-6CE1-4816-9E69-857749DB7B10}" type="sibTrans" cxnId="{508DA9C7-5C21-4920-A95B-426A8B9C278E}">
      <dgm:prSet/>
      <dgm:spPr/>
      <dgm:t>
        <a:bodyPr/>
        <a:lstStyle/>
        <a:p>
          <a:endParaRPr lang="ru-RU"/>
        </a:p>
      </dgm:t>
    </dgm:pt>
    <dgm:pt modelId="{E198149C-1287-4D65-8DB5-DE899EE96994}">
      <dgm:prSet phldrT="[Текст]" custT="1"/>
      <dgm:spPr/>
      <dgm:t>
        <a:bodyPr/>
        <a:lstStyle/>
        <a:p>
          <a:r>
            <a:rPr lang="ru-RU" sz="2200" dirty="0" smtClean="0"/>
            <a:t>Вторая группа</a:t>
          </a:r>
          <a:endParaRPr lang="ru-RU" sz="2200" dirty="0"/>
        </a:p>
      </dgm:t>
    </dgm:pt>
    <dgm:pt modelId="{57CAD29A-422A-4152-A70C-F076CB7A3D78}" type="parTrans" cxnId="{1C07651D-A291-4EBF-9BCE-E9F4C6EA655F}">
      <dgm:prSet/>
      <dgm:spPr/>
      <dgm:t>
        <a:bodyPr/>
        <a:lstStyle/>
        <a:p>
          <a:endParaRPr lang="ru-RU"/>
        </a:p>
      </dgm:t>
    </dgm:pt>
    <dgm:pt modelId="{8E936FFF-FE5D-40C4-8E52-9B677DF29864}" type="sibTrans" cxnId="{1C07651D-A291-4EBF-9BCE-E9F4C6EA655F}">
      <dgm:prSet/>
      <dgm:spPr/>
      <dgm:t>
        <a:bodyPr/>
        <a:lstStyle/>
        <a:p>
          <a:endParaRPr lang="ru-RU"/>
        </a:p>
      </dgm:t>
    </dgm:pt>
    <dgm:pt modelId="{CC7F8629-B48C-416A-86BB-250096B160AB}">
      <dgm:prSet phldrT="[Текст]" custT="1"/>
      <dgm:spPr/>
      <dgm:t>
        <a:bodyPr/>
        <a:lstStyle/>
        <a:p>
          <a:r>
            <a:rPr lang="ru-RU" sz="2200" dirty="0" smtClean="0"/>
            <a:t>Включает слова, заимствованные по причине отсутствия их эквивалентов в русском языке (</a:t>
          </a:r>
          <a:r>
            <a:rPr lang="en-US" sz="2200" dirty="0" smtClean="0"/>
            <a:t>file</a:t>
          </a:r>
          <a:r>
            <a:rPr lang="ru-RU" sz="2200" dirty="0" smtClean="0"/>
            <a:t>,</a:t>
          </a:r>
          <a:r>
            <a:rPr lang="en-US" sz="2200" dirty="0" smtClean="0"/>
            <a:t> site</a:t>
          </a:r>
          <a:r>
            <a:rPr lang="ru-RU" sz="2200" dirty="0" smtClean="0"/>
            <a:t>,</a:t>
          </a:r>
          <a:r>
            <a:rPr lang="en-US" sz="2200" dirty="0" smtClean="0"/>
            <a:t> blender</a:t>
          </a:r>
          <a:r>
            <a:rPr lang="ru-RU" sz="2200" dirty="0" smtClean="0"/>
            <a:t>,</a:t>
          </a:r>
          <a:r>
            <a:rPr lang="en-US" sz="2200" dirty="0" smtClean="0"/>
            <a:t> bowling</a:t>
          </a:r>
          <a:r>
            <a:rPr lang="ru-RU" sz="2200" dirty="0" smtClean="0"/>
            <a:t>,</a:t>
          </a:r>
          <a:r>
            <a:rPr lang="en-US" sz="2200" dirty="0" smtClean="0"/>
            <a:t> </a:t>
          </a:r>
          <a:endParaRPr lang="ru-RU" sz="2200" dirty="0" smtClean="0"/>
        </a:p>
        <a:p>
          <a:r>
            <a:rPr lang="en-US" sz="2200" dirty="0" smtClean="0"/>
            <a:t>diving</a:t>
          </a:r>
          <a:r>
            <a:rPr lang="ru-RU" sz="2200" dirty="0" smtClean="0"/>
            <a:t>).</a:t>
          </a:r>
          <a:endParaRPr lang="ru-RU" sz="2200" dirty="0"/>
        </a:p>
      </dgm:t>
    </dgm:pt>
    <dgm:pt modelId="{04C4436B-EA95-4084-B3C2-DDEC1E66FEBC}" type="parTrans" cxnId="{0FD63397-98FE-40BA-BD9A-C7B07E8EEEC4}">
      <dgm:prSet/>
      <dgm:spPr/>
      <dgm:t>
        <a:bodyPr/>
        <a:lstStyle/>
        <a:p>
          <a:endParaRPr lang="ru-RU"/>
        </a:p>
      </dgm:t>
    </dgm:pt>
    <dgm:pt modelId="{A3AC2322-1050-4522-BF9A-1ABA162FC896}" type="sibTrans" cxnId="{0FD63397-98FE-40BA-BD9A-C7B07E8EEEC4}">
      <dgm:prSet/>
      <dgm:spPr/>
      <dgm:t>
        <a:bodyPr/>
        <a:lstStyle/>
        <a:p>
          <a:endParaRPr lang="ru-RU"/>
        </a:p>
      </dgm:t>
    </dgm:pt>
    <dgm:pt modelId="{4B70A299-B780-4EEB-80B1-9D5DA7628DDF}">
      <dgm:prSet phldrT="[Текст]" custT="1"/>
      <dgm:spPr/>
      <dgm:t>
        <a:bodyPr/>
        <a:lstStyle/>
        <a:p>
          <a:r>
            <a:rPr lang="ru-RU" sz="2200" dirty="0" smtClean="0"/>
            <a:t>Включает англицизмы, имеющие синонимы в русском языке (</a:t>
          </a:r>
          <a:r>
            <a:rPr lang="en-US" sz="2200" dirty="0" smtClean="0"/>
            <a:t>hit, poster, security)</a:t>
          </a:r>
          <a:r>
            <a:rPr lang="ru-RU" sz="2200" dirty="0" smtClean="0"/>
            <a:t>.</a:t>
          </a:r>
          <a:endParaRPr lang="ru-RU" sz="2200" dirty="0"/>
        </a:p>
      </dgm:t>
    </dgm:pt>
    <dgm:pt modelId="{4BF94765-2B3F-4474-9FE2-2DEBE1C2ACE9}" type="parTrans" cxnId="{088E326C-BB4B-4AA0-B224-9A4235EFEFB6}">
      <dgm:prSet/>
      <dgm:spPr/>
      <dgm:t>
        <a:bodyPr/>
        <a:lstStyle/>
        <a:p>
          <a:endParaRPr lang="ru-RU"/>
        </a:p>
      </dgm:t>
    </dgm:pt>
    <dgm:pt modelId="{04BF9024-58A7-4AB2-962B-C19B517F50D1}" type="sibTrans" cxnId="{088E326C-BB4B-4AA0-B224-9A4235EFEFB6}">
      <dgm:prSet/>
      <dgm:spPr/>
      <dgm:t>
        <a:bodyPr/>
        <a:lstStyle/>
        <a:p>
          <a:endParaRPr lang="ru-RU"/>
        </a:p>
      </dgm:t>
    </dgm:pt>
    <dgm:pt modelId="{EFD5BCCC-E5E3-4E2A-B604-2D786F8CCEBA}" type="pres">
      <dgm:prSet presAssocID="{0E1EA8EE-B44E-4783-9945-345BA6AE7F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92EDF5-C09A-4051-8D81-8BD677DE0C1E}" type="pres">
      <dgm:prSet presAssocID="{AB2B0539-AEE1-4DCB-B631-7A8826641383}" presName="node" presStyleLbl="node1" presStyleIdx="0" presStyleCnt="4" custScaleY="48450" custLinFactNeighborX="-756" custLinFactNeighborY="-18335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406A56C-7EEA-4BD6-8B20-644E2E48D8E7}" type="pres">
      <dgm:prSet presAssocID="{DE6CE021-6CE1-4816-9E69-857749DB7B10}" presName="sibTrans" presStyleCnt="0"/>
      <dgm:spPr/>
    </dgm:pt>
    <dgm:pt modelId="{1178105B-6068-4B4A-846C-480948654534}" type="pres">
      <dgm:prSet presAssocID="{E198149C-1287-4D65-8DB5-DE899EE96994}" presName="node" presStyleLbl="node1" presStyleIdx="1" presStyleCnt="4" custScaleY="48450" custLinFactNeighborX="-756" custLinFactNeighborY="-1833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36F65AE-73B7-4BF4-B9C8-90AB5060D7D0}" type="pres">
      <dgm:prSet presAssocID="{8E936FFF-FE5D-40C4-8E52-9B677DF29864}" presName="sibTrans" presStyleCnt="0"/>
      <dgm:spPr/>
    </dgm:pt>
    <dgm:pt modelId="{AD0009A2-8ED7-4AEC-A246-89AFA587D918}" type="pres">
      <dgm:prSet presAssocID="{CC7F8629-B48C-416A-86BB-250096B160AB}" presName="node" presStyleLbl="node1" presStyleIdx="2" presStyleCnt="4" custLinFactNeighborX="1358" custLinFactNeighborY="2328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AC4237C-7358-40ED-AD32-200D8045D2D2}" type="pres">
      <dgm:prSet presAssocID="{A3AC2322-1050-4522-BF9A-1ABA162FC896}" presName="sibTrans" presStyleCnt="0"/>
      <dgm:spPr/>
    </dgm:pt>
    <dgm:pt modelId="{1A380E5B-4F07-4AFB-A8C3-DBDD83C7C9EF}" type="pres">
      <dgm:prSet presAssocID="{4B70A299-B780-4EEB-80B1-9D5DA7628DDF}" presName="node" presStyleLbl="node1" presStyleIdx="3" presStyleCnt="4" custLinFactNeighborX="470" custLinFactNeighborY="2328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1C07651D-A291-4EBF-9BCE-E9F4C6EA655F}" srcId="{0E1EA8EE-B44E-4783-9945-345BA6AE7F98}" destId="{E198149C-1287-4D65-8DB5-DE899EE96994}" srcOrd="1" destOrd="0" parTransId="{57CAD29A-422A-4152-A70C-F076CB7A3D78}" sibTransId="{8E936FFF-FE5D-40C4-8E52-9B677DF29864}"/>
    <dgm:cxn modelId="{088E326C-BB4B-4AA0-B224-9A4235EFEFB6}" srcId="{0E1EA8EE-B44E-4783-9945-345BA6AE7F98}" destId="{4B70A299-B780-4EEB-80B1-9D5DA7628DDF}" srcOrd="3" destOrd="0" parTransId="{4BF94765-2B3F-4474-9FE2-2DEBE1C2ACE9}" sibTransId="{04BF9024-58A7-4AB2-962B-C19B517F50D1}"/>
    <dgm:cxn modelId="{F2809DC6-1F1F-4E24-82C4-F09FC2043588}" type="presOf" srcId="{CC7F8629-B48C-416A-86BB-250096B160AB}" destId="{AD0009A2-8ED7-4AEC-A246-89AFA587D918}" srcOrd="0" destOrd="0" presId="urn:microsoft.com/office/officeart/2005/8/layout/default"/>
    <dgm:cxn modelId="{0FD63397-98FE-40BA-BD9A-C7B07E8EEEC4}" srcId="{0E1EA8EE-B44E-4783-9945-345BA6AE7F98}" destId="{CC7F8629-B48C-416A-86BB-250096B160AB}" srcOrd="2" destOrd="0" parTransId="{04C4436B-EA95-4084-B3C2-DDEC1E66FEBC}" sibTransId="{A3AC2322-1050-4522-BF9A-1ABA162FC896}"/>
    <dgm:cxn modelId="{279FD2D3-7C02-49B3-A8A9-2C147FADF406}" type="presOf" srcId="{AB2B0539-AEE1-4DCB-B631-7A8826641383}" destId="{2C92EDF5-C09A-4051-8D81-8BD677DE0C1E}" srcOrd="0" destOrd="0" presId="urn:microsoft.com/office/officeart/2005/8/layout/default"/>
    <dgm:cxn modelId="{2A27B145-2E94-4458-B354-3509F6304032}" type="presOf" srcId="{4B70A299-B780-4EEB-80B1-9D5DA7628DDF}" destId="{1A380E5B-4F07-4AFB-A8C3-DBDD83C7C9EF}" srcOrd="0" destOrd="0" presId="urn:microsoft.com/office/officeart/2005/8/layout/default"/>
    <dgm:cxn modelId="{62E8BD06-805D-4C13-9B06-1E61EEF72E0F}" type="presOf" srcId="{E198149C-1287-4D65-8DB5-DE899EE96994}" destId="{1178105B-6068-4B4A-846C-480948654534}" srcOrd="0" destOrd="0" presId="urn:microsoft.com/office/officeart/2005/8/layout/default"/>
    <dgm:cxn modelId="{508DA9C7-5C21-4920-A95B-426A8B9C278E}" srcId="{0E1EA8EE-B44E-4783-9945-345BA6AE7F98}" destId="{AB2B0539-AEE1-4DCB-B631-7A8826641383}" srcOrd="0" destOrd="0" parTransId="{0C6CAFB4-50EF-4B0A-95A7-6AB8870237A6}" sibTransId="{DE6CE021-6CE1-4816-9E69-857749DB7B10}"/>
    <dgm:cxn modelId="{4EBDC708-ACA9-4085-933D-9D139C44FDE5}" type="presOf" srcId="{0E1EA8EE-B44E-4783-9945-345BA6AE7F98}" destId="{EFD5BCCC-E5E3-4E2A-B604-2D786F8CCEBA}" srcOrd="0" destOrd="0" presId="urn:microsoft.com/office/officeart/2005/8/layout/default"/>
    <dgm:cxn modelId="{A5EB3EC0-8E36-4564-BF6F-D9F0D2A5C590}" type="presParOf" srcId="{EFD5BCCC-E5E3-4E2A-B604-2D786F8CCEBA}" destId="{2C92EDF5-C09A-4051-8D81-8BD677DE0C1E}" srcOrd="0" destOrd="0" presId="urn:microsoft.com/office/officeart/2005/8/layout/default"/>
    <dgm:cxn modelId="{6AE43CA5-2EBC-4D4A-AC11-795A948293C7}" type="presParOf" srcId="{EFD5BCCC-E5E3-4E2A-B604-2D786F8CCEBA}" destId="{6406A56C-7EEA-4BD6-8B20-644E2E48D8E7}" srcOrd="1" destOrd="0" presId="urn:microsoft.com/office/officeart/2005/8/layout/default"/>
    <dgm:cxn modelId="{A7EBD70A-2533-402B-8A28-F88095768F8E}" type="presParOf" srcId="{EFD5BCCC-E5E3-4E2A-B604-2D786F8CCEBA}" destId="{1178105B-6068-4B4A-846C-480948654534}" srcOrd="2" destOrd="0" presId="urn:microsoft.com/office/officeart/2005/8/layout/default"/>
    <dgm:cxn modelId="{1E55D102-6446-4614-A2A2-A8B64374C691}" type="presParOf" srcId="{EFD5BCCC-E5E3-4E2A-B604-2D786F8CCEBA}" destId="{D36F65AE-73B7-4BF4-B9C8-90AB5060D7D0}" srcOrd="3" destOrd="0" presId="urn:microsoft.com/office/officeart/2005/8/layout/default"/>
    <dgm:cxn modelId="{E835CD0E-484B-44A4-B2B8-677C02E0E3C8}" type="presParOf" srcId="{EFD5BCCC-E5E3-4E2A-B604-2D786F8CCEBA}" destId="{AD0009A2-8ED7-4AEC-A246-89AFA587D918}" srcOrd="4" destOrd="0" presId="urn:microsoft.com/office/officeart/2005/8/layout/default"/>
    <dgm:cxn modelId="{D5F46489-2DA5-4097-9EF0-17F798915D75}" type="presParOf" srcId="{EFD5BCCC-E5E3-4E2A-B604-2D786F8CCEBA}" destId="{3AC4237C-7358-40ED-AD32-200D8045D2D2}" srcOrd="5" destOrd="0" presId="urn:microsoft.com/office/officeart/2005/8/layout/default"/>
    <dgm:cxn modelId="{585274AC-47DA-4B52-9272-7BFBD5742BCB}" type="presParOf" srcId="{EFD5BCCC-E5E3-4E2A-B604-2D786F8CCEBA}" destId="{1A380E5B-4F07-4AFB-A8C3-DBDD83C7C9EF}" srcOrd="6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6D2555-041B-4AC6-8B76-2FD168A58871}" type="doc">
      <dgm:prSet loTypeId="urn:microsoft.com/office/officeart/2005/8/layout/pyramid1" loCatId="pyramid" qsTypeId="urn:microsoft.com/office/officeart/2005/8/quickstyle/simple5" qsCatId="simple" csTypeId="urn:microsoft.com/office/officeart/2005/8/colors/colorful5" csCatId="colorful" phldr="1"/>
      <dgm:spPr/>
    </dgm:pt>
    <dgm:pt modelId="{EA365BF8-5ADF-4506-9AB0-2BE5A8209CD4}">
      <dgm:prSet phldrT="[Текст]" custT="1"/>
      <dgm:spPr/>
      <dgm:t>
        <a:bodyPr/>
        <a:lstStyle/>
        <a:p>
          <a:endParaRPr lang="ru-RU" sz="2200" dirty="0" smtClean="0"/>
        </a:p>
        <a:p>
          <a:endParaRPr lang="ru-RU" sz="2200" dirty="0" smtClean="0"/>
        </a:p>
        <a:p>
          <a:r>
            <a:rPr lang="ru-RU" sz="2200" dirty="0" smtClean="0"/>
            <a:t>Третий этап – </a:t>
          </a:r>
        </a:p>
        <a:p>
          <a:r>
            <a:rPr lang="ru-RU" sz="2200" dirty="0" smtClean="0"/>
            <a:t>70-80-е годы.</a:t>
          </a:r>
          <a:endParaRPr lang="ru-RU" sz="2200" dirty="0"/>
        </a:p>
      </dgm:t>
    </dgm:pt>
    <dgm:pt modelId="{87F2ACE6-812A-4E6C-9E58-D9CC4060A614}" type="parTrans" cxnId="{B1171B7B-0B78-4504-A059-098FDF11A111}">
      <dgm:prSet/>
      <dgm:spPr/>
      <dgm:t>
        <a:bodyPr/>
        <a:lstStyle/>
        <a:p>
          <a:endParaRPr lang="ru-RU"/>
        </a:p>
      </dgm:t>
    </dgm:pt>
    <dgm:pt modelId="{3DD58DC1-7474-4E4C-AFE2-6F99D6417C7F}" type="sibTrans" cxnId="{B1171B7B-0B78-4504-A059-098FDF11A111}">
      <dgm:prSet/>
      <dgm:spPr/>
      <dgm:t>
        <a:bodyPr/>
        <a:lstStyle/>
        <a:p>
          <a:endParaRPr lang="ru-RU"/>
        </a:p>
      </dgm:t>
    </dgm:pt>
    <dgm:pt modelId="{7D4D5F1F-C967-4FD9-917B-6983931B732E}">
      <dgm:prSet phldrT="[Текст]" custT="1"/>
      <dgm:spPr/>
      <dgm:t>
        <a:bodyPr/>
        <a:lstStyle/>
        <a:p>
          <a:r>
            <a:rPr lang="ru-RU" sz="2200" dirty="0" smtClean="0"/>
            <a:t>Второй этап – 50-е годы. </a:t>
          </a:r>
          <a:endParaRPr lang="ru-RU" sz="2200" dirty="0"/>
        </a:p>
      </dgm:t>
    </dgm:pt>
    <dgm:pt modelId="{42A8B869-619D-4477-A060-11BF1407E2FC}" type="parTrans" cxnId="{0AEF7FCD-FFB9-48E3-8793-E260F45F7E7C}">
      <dgm:prSet/>
      <dgm:spPr/>
      <dgm:t>
        <a:bodyPr/>
        <a:lstStyle/>
        <a:p>
          <a:endParaRPr lang="ru-RU"/>
        </a:p>
      </dgm:t>
    </dgm:pt>
    <dgm:pt modelId="{01BFDF8E-F95B-4F26-B763-3CDFC790B8E1}" type="sibTrans" cxnId="{0AEF7FCD-FFB9-48E3-8793-E260F45F7E7C}">
      <dgm:prSet/>
      <dgm:spPr/>
      <dgm:t>
        <a:bodyPr/>
        <a:lstStyle/>
        <a:p>
          <a:endParaRPr lang="ru-RU"/>
        </a:p>
      </dgm:t>
    </dgm:pt>
    <dgm:pt modelId="{DCEE60D4-8A3B-41DB-97B0-24AC04DF4FAB}">
      <dgm:prSet phldrT="[Текст]" custT="1"/>
      <dgm:spPr/>
      <dgm:t>
        <a:bodyPr/>
        <a:lstStyle/>
        <a:p>
          <a:r>
            <a:rPr lang="ru-RU" sz="2200" dirty="0" smtClean="0"/>
            <a:t>Первый этап датируется 20-ми годами </a:t>
          </a:r>
          <a:r>
            <a:rPr lang="en-US" sz="2200" dirty="0" smtClean="0"/>
            <a:t>XX</a:t>
          </a:r>
          <a:r>
            <a:rPr lang="ru-RU" sz="2200" dirty="0" smtClean="0"/>
            <a:t> века.</a:t>
          </a:r>
          <a:endParaRPr lang="ru-RU" sz="2200" dirty="0"/>
        </a:p>
      </dgm:t>
    </dgm:pt>
    <dgm:pt modelId="{CBD75BC4-B367-4588-954E-EC7ACDE477FF}" type="parTrans" cxnId="{4A458B18-75E7-41F8-B161-CB58C3C30026}">
      <dgm:prSet/>
      <dgm:spPr/>
      <dgm:t>
        <a:bodyPr/>
        <a:lstStyle/>
        <a:p>
          <a:endParaRPr lang="ru-RU"/>
        </a:p>
      </dgm:t>
    </dgm:pt>
    <dgm:pt modelId="{4345DFC5-7658-44BE-8D39-88F92EBE1E85}" type="sibTrans" cxnId="{4A458B18-75E7-41F8-B161-CB58C3C30026}">
      <dgm:prSet/>
      <dgm:spPr/>
      <dgm:t>
        <a:bodyPr/>
        <a:lstStyle/>
        <a:p>
          <a:endParaRPr lang="ru-RU"/>
        </a:p>
      </dgm:t>
    </dgm:pt>
    <dgm:pt modelId="{8F3ADCFD-035C-4AB3-8CC2-BD4DD23D8D17}" type="pres">
      <dgm:prSet presAssocID="{CE6D2555-041B-4AC6-8B76-2FD168A58871}" presName="Name0" presStyleCnt="0">
        <dgm:presLayoutVars>
          <dgm:dir/>
          <dgm:animLvl val="lvl"/>
          <dgm:resizeHandles val="exact"/>
        </dgm:presLayoutVars>
      </dgm:prSet>
      <dgm:spPr/>
    </dgm:pt>
    <dgm:pt modelId="{B87F034D-EB84-4752-82D6-DE330095541E}" type="pres">
      <dgm:prSet presAssocID="{EA365BF8-5ADF-4506-9AB0-2BE5A8209CD4}" presName="Name8" presStyleCnt="0"/>
      <dgm:spPr/>
    </dgm:pt>
    <dgm:pt modelId="{CFE2DDFA-2F5F-41A8-B5C8-A099DB008A8A}" type="pres">
      <dgm:prSet presAssocID="{EA365BF8-5ADF-4506-9AB0-2BE5A8209CD4}" presName="level" presStyleLbl="node1" presStyleIdx="0" presStyleCnt="3" custScaleY="1142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E8CA0-EA48-4093-8CF2-3FC63A99F181}" type="pres">
      <dgm:prSet presAssocID="{EA365BF8-5ADF-4506-9AB0-2BE5A8209C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22F38-FC82-4EA9-83D9-5696A8CE4141}" type="pres">
      <dgm:prSet presAssocID="{7D4D5F1F-C967-4FD9-917B-6983931B732E}" presName="Name8" presStyleCnt="0"/>
      <dgm:spPr/>
    </dgm:pt>
    <dgm:pt modelId="{5CE78A8A-D1D8-40E8-8C8E-E717899CC6B4}" type="pres">
      <dgm:prSet presAssocID="{7D4D5F1F-C967-4FD9-917B-6983931B732E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5A136-7D7E-4A54-871E-DBFEA14731C2}" type="pres">
      <dgm:prSet presAssocID="{7D4D5F1F-C967-4FD9-917B-6983931B732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BC32B-D759-44E1-82EF-55A3CCAB0B90}" type="pres">
      <dgm:prSet presAssocID="{DCEE60D4-8A3B-41DB-97B0-24AC04DF4FAB}" presName="Name8" presStyleCnt="0"/>
      <dgm:spPr/>
    </dgm:pt>
    <dgm:pt modelId="{432E4435-19F6-469A-A059-A28B96DB27BB}" type="pres">
      <dgm:prSet presAssocID="{DCEE60D4-8A3B-41DB-97B0-24AC04DF4FA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2379D-BFD6-44A0-B499-9D0E2A2B5150}" type="pres">
      <dgm:prSet presAssocID="{DCEE60D4-8A3B-41DB-97B0-24AC04DF4F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458B18-75E7-41F8-B161-CB58C3C30026}" srcId="{CE6D2555-041B-4AC6-8B76-2FD168A58871}" destId="{DCEE60D4-8A3B-41DB-97B0-24AC04DF4FAB}" srcOrd="2" destOrd="0" parTransId="{CBD75BC4-B367-4588-954E-EC7ACDE477FF}" sibTransId="{4345DFC5-7658-44BE-8D39-88F92EBE1E85}"/>
    <dgm:cxn modelId="{7BEB4065-24EA-43C3-9BBC-08ED182DEF2E}" type="presOf" srcId="{DCEE60D4-8A3B-41DB-97B0-24AC04DF4FAB}" destId="{432E4435-19F6-469A-A059-A28B96DB27BB}" srcOrd="0" destOrd="0" presId="urn:microsoft.com/office/officeart/2005/8/layout/pyramid1"/>
    <dgm:cxn modelId="{BE6EEF42-873C-43F8-BE4D-6762371C7114}" type="presOf" srcId="{7D4D5F1F-C967-4FD9-917B-6983931B732E}" destId="{0655A136-7D7E-4A54-871E-DBFEA14731C2}" srcOrd="1" destOrd="0" presId="urn:microsoft.com/office/officeart/2005/8/layout/pyramid1"/>
    <dgm:cxn modelId="{B2199B61-5D15-4213-BB20-C7466C4C78F5}" type="presOf" srcId="{EA365BF8-5ADF-4506-9AB0-2BE5A8209CD4}" destId="{CFE2DDFA-2F5F-41A8-B5C8-A099DB008A8A}" srcOrd="0" destOrd="0" presId="urn:microsoft.com/office/officeart/2005/8/layout/pyramid1"/>
    <dgm:cxn modelId="{E2037905-7F34-4BF3-89C4-5DC0616713F5}" type="presOf" srcId="{7D4D5F1F-C967-4FD9-917B-6983931B732E}" destId="{5CE78A8A-D1D8-40E8-8C8E-E717899CC6B4}" srcOrd="0" destOrd="0" presId="urn:microsoft.com/office/officeart/2005/8/layout/pyramid1"/>
    <dgm:cxn modelId="{AC1BCDBE-CCF0-4AFD-8F3E-E8229D91C8C1}" type="presOf" srcId="{EA365BF8-5ADF-4506-9AB0-2BE5A8209CD4}" destId="{02EE8CA0-EA48-4093-8CF2-3FC63A99F181}" srcOrd="1" destOrd="0" presId="urn:microsoft.com/office/officeart/2005/8/layout/pyramid1"/>
    <dgm:cxn modelId="{B0F91234-A2AD-4691-BB40-FB7DAA57C225}" type="presOf" srcId="{DCEE60D4-8A3B-41DB-97B0-24AC04DF4FAB}" destId="{AF52379D-BFD6-44A0-B499-9D0E2A2B5150}" srcOrd="1" destOrd="0" presId="urn:microsoft.com/office/officeart/2005/8/layout/pyramid1"/>
    <dgm:cxn modelId="{B1171B7B-0B78-4504-A059-098FDF11A111}" srcId="{CE6D2555-041B-4AC6-8B76-2FD168A58871}" destId="{EA365BF8-5ADF-4506-9AB0-2BE5A8209CD4}" srcOrd="0" destOrd="0" parTransId="{87F2ACE6-812A-4E6C-9E58-D9CC4060A614}" sibTransId="{3DD58DC1-7474-4E4C-AFE2-6F99D6417C7F}"/>
    <dgm:cxn modelId="{0AEF7FCD-FFB9-48E3-8793-E260F45F7E7C}" srcId="{CE6D2555-041B-4AC6-8B76-2FD168A58871}" destId="{7D4D5F1F-C967-4FD9-917B-6983931B732E}" srcOrd="1" destOrd="0" parTransId="{42A8B869-619D-4477-A060-11BF1407E2FC}" sibTransId="{01BFDF8E-F95B-4F26-B763-3CDFC790B8E1}"/>
    <dgm:cxn modelId="{1EF9B15E-59DE-4FDA-9AA1-AAD8023CEFD3}" type="presOf" srcId="{CE6D2555-041B-4AC6-8B76-2FD168A58871}" destId="{8F3ADCFD-035C-4AB3-8CC2-BD4DD23D8D17}" srcOrd="0" destOrd="0" presId="urn:microsoft.com/office/officeart/2005/8/layout/pyramid1"/>
    <dgm:cxn modelId="{5D459608-CC46-472E-86E5-72210BF8D0A7}" type="presParOf" srcId="{8F3ADCFD-035C-4AB3-8CC2-BD4DD23D8D17}" destId="{B87F034D-EB84-4752-82D6-DE330095541E}" srcOrd="0" destOrd="0" presId="urn:microsoft.com/office/officeart/2005/8/layout/pyramid1"/>
    <dgm:cxn modelId="{650AA3E6-7C44-4EF5-99E3-14D2092390FC}" type="presParOf" srcId="{B87F034D-EB84-4752-82D6-DE330095541E}" destId="{CFE2DDFA-2F5F-41A8-B5C8-A099DB008A8A}" srcOrd="0" destOrd="0" presId="urn:microsoft.com/office/officeart/2005/8/layout/pyramid1"/>
    <dgm:cxn modelId="{C5453FAA-CB8C-4350-9681-FDF9FF7714D1}" type="presParOf" srcId="{B87F034D-EB84-4752-82D6-DE330095541E}" destId="{02EE8CA0-EA48-4093-8CF2-3FC63A99F181}" srcOrd="1" destOrd="0" presId="urn:microsoft.com/office/officeart/2005/8/layout/pyramid1"/>
    <dgm:cxn modelId="{2A82CB9E-F215-4A7B-9D59-B8A864E8B711}" type="presParOf" srcId="{8F3ADCFD-035C-4AB3-8CC2-BD4DD23D8D17}" destId="{5FA22F38-FC82-4EA9-83D9-5696A8CE4141}" srcOrd="1" destOrd="0" presId="urn:microsoft.com/office/officeart/2005/8/layout/pyramid1"/>
    <dgm:cxn modelId="{CAE6370A-EB26-4D79-82D4-20602996AAC2}" type="presParOf" srcId="{5FA22F38-FC82-4EA9-83D9-5696A8CE4141}" destId="{5CE78A8A-D1D8-40E8-8C8E-E717899CC6B4}" srcOrd="0" destOrd="0" presId="urn:microsoft.com/office/officeart/2005/8/layout/pyramid1"/>
    <dgm:cxn modelId="{ED854FE5-D1D6-4D5A-9F5E-CDF2A323F643}" type="presParOf" srcId="{5FA22F38-FC82-4EA9-83D9-5696A8CE4141}" destId="{0655A136-7D7E-4A54-871E-DBFEA14731C2}" srcOrd="1" destOrd="0" presId="urn:microsoft.com/office/officeart/2005/8/layout/pyramid1"/>
    <dgm:cxn modelId="{E40F5B96-67F6-41E0-821F-ED9BAD1B6C6F}" type="presParOf" srcId="{8F3ADCFD-035C-4AB3-8CC2-BD4DD23D8D17}" destId="{7A6BC32B-D759-44E1-82EF-55A3CCAB0B90}" srcOrd="2" destOrd="0" presId="urn:microsoft.com/office/officeart/2005/8/layout/pyramid1"/>
    <dgm:cxn modelId="{7EB466BD-0AF3-4BEB-9F64-66BD88462517}" type="presParOf" srcId="{7A6BC32B-D759-44E1-82EF-55A3CCAB0B90}" destId="{432E4435-19F6-469A-A059-A28B96DB27BB}" srcOrd="0" destOrd="0" presId="urn:microsoft.com/office/officeart/2005/8/layout/pyramid1"/>
    <dgm:cxn modelId="{60FE6FC9-1343-4F3D-8D57-2C05B9018BB3}" type="presParOf" srcId="{7A6BC32B-D759-44E1-82EF-55A3CCAB0B90}" destId="{AF52379D-BFD6-44A0-B499-9D0E2A2B5150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0.2743</cdr:x>
      <cdr:y>0.24623</cdr:y>
    </cdr:from>
    <cdr:to>
      <cdr:x>0.38542</cdr:x>
      <cdr:y>0.44826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65876" y="837283"/>
          <a:ext cx="512763" cy="687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16%</a:t>
          </a:r>
          <a:endParaRPr lang="ru-RU" sz="3000" dirty="0"/>
        </a:p>
      </cdr:txBody>
    </cdr:sp>
  </cdr:relSizeAnchor>
  <cdr:relSizeAnchor xmlns:cdr="http://schemas.openxmlformats.org/drawingml/2006/chartDrawing">
    <cdr:from>
      <cdr:x>0.42187</cdr:x>
      <cdr:y>0.59348</cdr:y>
    </cdr:from>
    <cdr:to>
      <cdr:x>0.53299</cdr:x>
      <cdr:y>0.79551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71858" y="2686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84%</a:t>
          </a:r>
          <a:endParaRPr lang="ru-RU" sz="3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0.20486</cdr:x>
      <cdr:y>0.30936</cdr:y>
    </cdr:from>
    <cdr:to>
      <cdr:x>0.31597</cdr:x>
      <cdr:y>0.5114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85908" y="14001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21%</a:t>
          </a:r>
          <a:endParaRPr lang="ru-RU" sz="3000" dirty="0"/>
        </a:p>
      </cdr:txBody>
    </cdr:sp>
  </cdr:relSizeAnchor>
  <cdr:relSizeAnchor xmlns:cdr="http://schemas.openxmlformats.org/drawingml/2006/chartDrawing">
    <cdr:from>
      <cdr:x>0.41319</cdr:x>
      <cdr:y>0.38828</cdr:y>
    </cdr:from>
    <cdr:to>
      <cdr:x>0.5243</cdr:x>
      <cdr:y>0.59032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00420" y="17573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36%</a:t>
          </a:r>
          <a:endParaRPr lang="ru-RU" sz="3000" dirty="0"/>
        </a:p>
      </cdr:txBody>
    </cdr:sp>
  </cdr:relSizeAnchor>
  <cdr:relSizeAnchor xmlns:cdr="http://schemas.openxmlformats.org/drawingml/2006/chartDrawing">
    <cdr:from>
      <cdr:x>0.23958</cdr:x>
      <cdr:y>0.6724</cdr:y>
    </cdr:from>
    <cdr:to>
      <cdr:x>0.35069</cdr:x>
      <cdr:y>0.87443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71660" y="304324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27%</a:t>
          </a:r>
          <a:endParaRPr lang="ru-RU" sz="3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0.41319</cdr:x>
      <cdr:y>0.40407</cdr:y>
    </cdr:from>
    <cdr:to>
      <cdr:x>0.5243</cdr:x>
      <cdr:y>0.6061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00420" y="182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40%</a:t>
          </a:r>
          <a:endParaRPr lang="ru-RU" sz="3000" dirty="0"/>
        </a:p>
      </cdr:txBody>
    </cdr:sp>
  </cdr:relSizeAnchor>
  <cdr:relSizeAnchor xmlns:cdr="http://schemas.openxmlformats.org/drawingml/2006/chartDrawing">
    <cdr:from>
      <cdr:x>0.24826</cdr:x>
      <cdr:y>0.68818</cdr:y>
    </cdr:from>
    <cdr:to>
      <cdr:x>0.35937</cdr:x>
      <cdr:y>0.89022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43098" y="31146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28%</a:t>
          </a:r>
          <a:endParaRPr lang="ru-RU" sz="3000" dirty="0"/>
        </a:p>
      </cdr:txBody>
    </cdr:sp>
  </cdr:relSizeAnchor>
  <cdr:relSizeAnchor xmlns:cdr="http://schemas.openxmlformats.org/drawingml/2006/chartDrawing">
    <cdr:from>
      <cdr:x>0.20486</cdr:x>
      <cdr:y>0.30936</cdr:y>
    </cdr:from>
    <cdr:to>
      <cdr:x>0.31597</cdr:x>
      <cdr:y>0.5114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85908" y="14001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3000" dirty="0" smtClean="0"/>
            <a:t>27%</a:t>
          </a:r>
          <a:endParaRPr lang="ru-RU" sz="3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73711-38E9-4A16-B065-1D7472915AA0}" type="datetimeFigureOut">
              <a:rPr lang="ru-RU" smtClean="0"/>
              <a:pPr/>
              <a:t>03.02.2014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F52FC-581D-4787-810D-765EDD6EC8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214554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ПРЕЗЕНТАЦИЯ НА ТЕМУ: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Причины использования англицизмов в русском молодежном сленге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 А.В.Мельников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Основными источниками слов являются: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Причины использования англицизмов: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285860"/>
            <a:ext cx="6500826" cy="1143000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 соответствии с результатами исследования, необходимо сделать следующий вывод: основной причиной использования англицизмов является облегчение общения молодых людей друг с другом. 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Что же касается смыслового значения слов при переводе на русский язык, однозначно нельзя сказать, что оно изменяется. Большая часть слов при переводе принимает тот же смысл, что и англицизм. 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6" name="Содержимое 5" descr="444444444444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3210" y="3214686"/>
            <a:ext cx="2742866" cy="3423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928670"/>
            <a:ext cx="6115064" cy="1143000"/>
          </a:xfrm>
        </p:spPr>
        <p:txBody>
          <a:bodyPr>
            <a:noAutofit/>
          </a:bodyPr>
          <a:lstStyle/>
          <a:p>
            <a:pPr algn="l"/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 заключении необходимо отметить: сленг не исчезнет никогда. </a:t>
            </a:r>
            <a:b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Без сомнений, сленг меняется с течением времени, одни слова умирают, другие – появляются.</a:t>
            </a:r>
          </a:p>
        </p:txBody>
      </p:sp>
      <p:pic>
        <p:nvPicPr>
          <p:cNvPr id="4" name="Содержимое 3" descr="5555555555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7400" y="2571750"/>
            <a:ext cx="3276600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350" y="1285860"/>
            <a:ext cx="6443650" cy="1143000"/>
          </a:xfrm>
        </p:spPr>
        <p:txBody>
          <a:bodyPr>
            <a:noAutofit/>
          </a:bodyPr>
          <a:lstStyle/>
          <a:p>
            <a:pPr algn="l"/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Список используемой литературы:</a:t>
            </a:r>
            <a:b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1. </a:t>
            </a:r>
            <a:r>
              <a:rPr lang="ru-RU" sz="2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Сумцова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О.В. Причины Использования англицизмов в русском молодежном сленге // Молодой ученый. М: 2012 г. С.242-250</a:t>
            </a:r>
            <a:b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2. Крысин Л.П. Иноязычные слова в современном русском языке // Просвещение. М: 2008 г.</a:t>
            </a:r>
            <a:b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3. Заимствование (Электронный ресурс). Адрес: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http://ru.wikipedia.org/wiki/</a:t>
            </a:r>
            <a:b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. Сленг (Электронный ресурс). Адрес: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http://ru.wikipedia.org/wiki/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" name="Содержимое 3" descr="lis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3055001"/>
            <a:ext cx="3963827" cy="36140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714504"/>
          </a:xfrm>
        </p:spPr>
        <p:txBody>
          <a:bodyPr>
            <a:no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внимание!!!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Содержимое 7" descr="96223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9322" y="3500438"/>
            <a:ext cx="2914650" cy="3152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071678"/>
            <a:ext cx="6500826" cy="1143000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Усиление информационных потоков, появление глобальной компьютерной сети Интернет, развитие мирового экономического рынка, культурных связей – все это привело к появлению новых заимствованных слов, которые очень привлекают молодежь. Заимствования есть в каждом языке, и русский не является исключением. 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8" name="Содержимое 7" descr="Adolescentes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868" y="4000504"/>
            <a:ext cx="5278700" cy="2675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285860"/>
            <a:ext cx="604362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Заимствование – это копирование слова или выражения одного языка в другой.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Заимствования иностранных слов – один из способов развития современного языка.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Основной причиной заимствования иноязычной лексики признается отсутствие соответствующего понятия в базе языка-рецептора. Другие причины: необходимость выразить при помощи заимствованного слова многозначные русские понятия, пополнить выразительные средства языка. </a:t>
            </a:r>
            <a:endParaRPr lang="ru-RU" sz="2200" dirty="0"/>
          </a:p>
        </p:txBody>
      </p:sp>
      <p:pic>
        <p:nvPicPr>
          <p:cNvPr id="4" name="Содержимое 3" descr="1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126367"/>
            <a:ext cx="9001156" cy="27316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714488"/>
            <a:ext cx="6500826" cy="1143000"/>
          </a:xfrm>
        </p:spPr>
        <p:txBody>
          <a:bodyPr>
            <a:noAutofit/>
          </a:bodyPr>
          <a:lstStyle/>
          <a:p>
            <a:pPr algn="l"/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Интернет – «рекордсмен» по использованию заимствований, особенно в текстах рекламы, сообщениях о происшествиях. </a:t>
            </a:r>
            <a:b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Российские СМИ, особенно телевидение, также способствуют распространению иностранных слов (ди-джей, </a:t>
            </a:r>
            <a:r>
              <a:rPr lang="ru-RU" sz="2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фейс-контроль</a:t>
            </a: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, стилист, </a:t>
            </a:r>
            <a:r>
              <a:rPr lang="ru-RU" sz="2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лузер</a:t>
            </a: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, ток-шоу).</a:t>
            </a: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  <p:pic>
        <p:nvPicPr>
          <p:cNvPr id="6" name="Содержимое 5" descr="22222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9633" y="3650892"/>
            <a:ext cx="3474367" cy="32071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Заимствования из иностранных языков, в частности, из английского, традиционно делят на две группы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1785918" y="3071810"/>
            <a:ext cx="1071570" cy="107157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143636" y="3071810"/>
            <a:ext cx="1071570" cy="107157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142984"/>
            <a:ext cx="6186502" cy="1143000"/>
          </a:xfrm>
        </p:spPr>
        <p:txBody>
          <a:bodyPr>
            <a:noAutofit/>
          </a:bodyPr>
          <a:lstStyle/>
          <a:p>
            <a:pPr algn="l"/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Английские заимствования появились в русском языке задолго до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XXI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века. Англицизмы начали проникать в русский язык еще на рубеже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XVIII-XIX 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веков. Слова заимствовались в результате контактов между народами, торговыми и экономическими отношениями между Россией и Европейскими странами. Однако интенсивность процесса пополнения молодежного сленга английскими словами возросла именно в конце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XX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-начале </a:t>
            </a:r>
            <a:r>
              <a:rPr lang="en-US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XXI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века.</a:t>
            </a:r>
          </a:p>
        </p:txBody>
      </p:sp>
      <p:pic>
        <p:nvPicPr>
          <p:cNvPr id="4" name="Содержимое 3" descr="33333333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429256" y="3402937"/>
            <a:ext cx="3457224" cy="3455062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Традиционно выделяют три этапа развития молодежного сленга в России.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Следует выделить несколько факторов, которые влияют на развитие сленга и, следовательно, несколько так называемых сленговых групп: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857362"/>
          <a:ext cx="8572560" cy="421484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572560"/>
              </a:tblGrid>
              <a:tr h="73819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Развитие компьютерных технологий и социальные сети;</a:t>
                      </a:r>
                      <a:endParaRPr lang="ru-RU" sz="2200" b="1" kern="120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Современная музыкальная и «клубная» культура, киноиндустрия;</a:t>
                      </a:r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СМИ и телевидение;</a:t>
                      </a:r>
                      <a:endParaRPr lang="ru-RU" sz="2200" b="1" kern="120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Заимствования, связанные с популярными видами спорта;</a:t>
                      </a:r>
                      <a:endParaRPr lang="ru-RU" sz="2200" b="1" kern="120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Производные профессиональные термины;</a:t>
                      </a:r>
                      <a:endParaRPr lang="ru-RU" sz="2200" b="1" kern="120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Ø"/>
                      </a:pPr>
                      <a:r>
                        <a:rPr lang="ru-RU" sz="2200" b="1" kern="120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latin typeface="+mj-lt"/>
                          <a:ea typeface="+mj-ea"/>
                          <a:cs typeface="+mj-cs"/>
                        </a:rPr>
                        <a:t>Появление ресторанов быстрого питания.</a:t>
                      </a:r>
                      <a:endParaRPr lang="ru-RU" sz="2200" b="1" kern="120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060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1143000"/>
          </a:xfrm>
        </p:spPr>
        <p:txBody>
          <a:bodyPr>
            <a:noAutofit/>
          </a:bodyPr>
          <a:lstStyle/>
          <a:p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Было проведено исследование среди студентов 1-го курса.</a:t>
            </a:r>
            <a:b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 итогам анкетирования делаем следующие выводы: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364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НА ТЕМУ: Причины использования англицизмов в русском молодежном сленге</vt:lpstr>
      <vt:lpstr>Усиление информационных потоков, появление глобальной компьютерной сети Интернет, развитие мирового экономического рынка, культурных связей – все это привело к появлению новых заимствованных слов, которые очень привлекают молодежь. Заимствования есть в каждом языке, и русский не является исключением.    </vt:lpstr>
      <vt:lpstr>Заимствование – это копирование слова или выражения одного языка в другой. Заимствования иностранных слов – один из способов развития современного языка. Основной причиной заимствования иноязычной лексики признается отсутствие соответствующего понятия в базе языка-рецептора. Другие причины: необходимость выразить при помощи заимствованного слова многозначные русские понятия, пополнить выразительные средства языка. </vt:lpstr>
      <vt:lpstr>Интернет – «рекордсмен» по использованию заимствований, особенно в текстах рекламы, сообщениях о происшествиях.  Российские СМИ, особенно телевидение, также способствуют распространению иностранных слов (ди-джей, фейс-контроль, стилист, лузер, ток-шоу). </vt:lpstr>
      <vt:lpstr>Заимствования из иностранных языков, в частности, из английского, традиционно делят на две группы.</vt:lpstr>
      <vt:lpstr>Английские заимствования появились в русском языке задолго до XXI века. Англицизмы начали проникать в русский язык еще на рубеже XVIII-XIX веков. Слова заимствовались в результате контактов между народами, торговыми и экономическими отношениями между Россией и Европейскими странами. Однако интенсивность процесса пополнения молодежного сленга английскими словами возросла именно в конце XX-начале XXI века.</vt:lpstr>
      <vt:lpstr>Традиционно выделяют три этапа развития молодежного сленга в России. </vt:lpstr>
      <vt:lpstr>Следует выделить несколько факторов, которые влияют на развитие сленга и, следовательно, несколько так называемых сленговых групп:</vt:lpstr>
      <vt:lpstr>Было проведено исследование среди студентов 1-го курса. По итогам анкетирования делаем следующие выводы:</vt:lpstr>
      <vt:lpstr>Основными источниками слов являются:</vt:lpstr>
      <vt:lpstr>Причины использования англицизмов:</vt:lpstr>
      <vt:lpstr>В соответствии с результатами исследования, необходимо сделать следующий вывод: основной причиной использования англицизмов является облегчение общения молодых людей друг с другом.  Что же касается смыслового значения слов при переводе на русский язык, однозначно нельзя сказать, что оно изменяется. Большая часть слов при переводе принимает тот же смысл, что и англицизм. </vt:lpstr>
      <vt:lpstr>В заключении необходимо отметить: сленг не исчезнет никогда.  Без сомнений, сленг меняется с течением времени, одни слова умирают, другие – появляются.</vt:lpstr>
      <vt:lpstr>Список используемой литературы: 1. Сумцова О.В. Причины Использования англицизмов в русском молодежном сленге // Молодой ученый. М: 2012 г. С.242-250 2. Крысин Л.П. Иноязычные слова в современном русском языке // Просвещение. М: 2008 г. 3. Заимствование (Электронный ресурс). Адрес: http://ru.wikipedia.org/wiki/ 4. Сленг (Электронный ресурс). Адрес: http://ru.wikipedia.org/wiki/</vt:lpstr>
      <vt:lpstr>Спасибо за внимание!!!</vt:lpstr>
    </vt:vector>
  </TitlesOfParts>
  <Company>Dark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Причины использования англицизмов в русском молодежном сленге</dc:title>
  <dc:creator>Алёна</dc:creator>
  <cp:lastModifiedBy>Алёна</cp:lastModifiedBy>
  <cp:revision>22</cp:revision>
  <dcterms:created xsi:type="dcterms:W3CDTF">2014-02-03T14:24:17Z</dcterms:created>
  <dcterms:modified xsi:type="dcterms:W3CDTF">2014-02-03T17:09:34Z</dcterms:modified>
</cp:coreProperties>
</file>