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62" r:id="rId4"/>
    <p:sldId id="288" r:id="rId5"/>
    <p:sldId id="266" r:id="rId6"/>
    <p:sldId id="268" r:id="rId7"/>
    <p:sldId id="269" r:id="rId8"/>
    <p:sldId id="270" r:id="rId9"/>
    <p:sldId id="272" r:id="rId10"/>
    <p:sldId id="274" r:id="rId11"/>
    <p:sldId id="275" r:id="rId12"/>
    <p:sldId id="278" r:id="rId13"/>
    <p:sldId id="286" r:id="rId14"/>
    <p:sldId id="280" r:id="rId15"/>
    <p:sldId id="281" r:id="rId16"/>
    <p:sldId id="285" r:id="rId17"/>
    <p:sldId id="283" r:id="rId18"/>
    <p:sldId id="282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71" d="100"/>
          <a:sy n="71" d="100"/>
        </p:scale>
        <p:origin x="-2784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11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751246537396129E-2"/>
          <c:y val="0.2213849362082892"/>
          <c:w val="0.65200156798582043"/>
          <c:h val="0.778614959226353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иностранцев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А-выбираю понравившуюся фразу,цитату</c:v>
                </c:pt>
                <c:pt idx="1">
                  <c:v>Б-по настроению</c:v>
                </c:pt>
                <c:pt idx="2">
                  <c:v>В-пишу свои мысли,о своём состоянии</c:v>
                </c:pt>
                <c:pt idx="3">
                  <c:v>Г-свой вариант</c:v>
                </c:pt>
                <c:pt idx="4">
                  <c:v>не заполняю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7</c:v>
                </c:pt>
                <c:pt idx="2">
                  <c:v>5</c:v>
                </c:pt>
                <c:pt idx="3">
                  <c:v>0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17956120343926929"/>
          <c:y val="3.2067144054700999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русских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А-для экономии времени</c:v>
                </c:pt>
                <c:pt idx="1">
                  <c:v>Б-лень писать по правилам</c:v>
                </c:pt>
                <c:pt idx="2">
                  <c:v>В-не задумываюсь</c:v>
                </c:pt>
                <c:pt idx="3">
                  <c:v>Г-так модно, так все пишут</c:v>
                </c:pt>
                <c:pt idx="4">
                  <c:v>Д-свой вариант</c:v>
                </c:pt>
                <c:pt idx="5">
                  <c:v>Не использую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</c:v>
                </c:pt>
                <c:pt idx="1">
                  <c:v>7</c:v>
                </c:pt>
                <c:pt idx="2">
                  <c:v>6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7168592302166577"/>
          <c:y val="0.12370455025417257"/>
          <c:w val="0.34122287968441828"/>
          <c:h val="0.77348273773470622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13905585693730507"/>
          <c:y val="4.4092323075213866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936570428696618E-3"/>
          <c:y val="0.22138513935758034"/>
          <c:w val="0.65200156798582043"/>
          <c:h val="0.77861495922635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иностранцев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А-выбираю понравившуюся фразу,цитату</c:v>
                </c:pt>
                <c:pt idx="1">
                  <c:v>Б-по настроению</c:v>
                </c:pt>
                <c:pt idx="2">
                  <c:v>В-пишу свои мысли,о своём состоянии</c:v>
                </c:pt>
                <c:pt idx="3">
                  <c:v>Г-свой вариант</c:v>
                </c:pt>
                <c:pt idx="4">
                  <c:v>не заполняю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7</c:v>
                </c:pt>
                <c:pt idx="2">
                  <c:v>5</c:v>
                </c:pt>
                <c:pt idx="3">
                  <c:v>0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937907983123828"/>
          <c:y val="2.4870027067699543E-2"/>
          <c:w val="0.27631923011264331"/>
          <c:h val="0.79383225096201437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52849466378735699"/>
          <c:y val="3.4880840855476963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672790901137369E-3"/>
          <c:y val="6.2654980627421641E-2"/>
          <c:w val="0.69603838582677158"/>
          <c:h val="0.898400512435945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русских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А-выбираю понравивишуюся фразу,цитату</c:v>
                </c:pt>
                <c:pt idx="1">
                  <c:v>Б-по настроению</c:v>
                </c:pt>
                <c:pt idx="2">
                  <c:v>В-пишу свои мысли, о своём состоянии</c:v>
                </c:pt>
                <c:pt idx="3">
                  <c:v>Г-свой вариант</c:v>
                </c:pt>
                <c:pt idx="4">
                  <c:v>не заполняю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</c:v>
                </c:pt>
                <c:pt idx="1">
                  <c:v>9</c:v>
                </c:pt>
                <c:pt idx="2">
                  <c:v>6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784103467329872"/>
          <c:y val="0.1352808692209562"/>
          <c:w val="0.30215891810632151"/>
          <c:h val="0.79638411120397667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2202166064981949E-2"/>
          <c:w val="0.72632611548556425"/>
          <c:h val="0.927797833935018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иностранцев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  <c:explosion val="21"/>
          </c:dPt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А-не считаю нужным заполнять и тратить на это время</c:v>
                </c:pt>
                <c:pt idx="1">
                  <c:v>Б-не хочу раскрывать всю информацию о себе</c:v>
                </c:pt>
                <c:pt idx="2">
                  <c:v>В-заполняю,т.к. мне нечего скрывать</c:v>
                </c:pt>
                <c:pt idx="3">
                  <c:v>Г-заполняю,т.к. использую соц. сети для общения и готов быть открытым для собеседников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152887139107699"/>
          <c:y val="0.12297619047619071"/>
          <c:w val="0.30615631379410968"/>
          <c:h val="0.8412498437695299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8.4224180852333279E-4"/>
          <c:y val="4.2908232130157223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630577427821553"/>
          <c:w val="0.69180111456426763"/>
          <c:h val="0.842412085367155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Опрос среди русских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А-не считаю нужным заполнять и тратить на это время</c:v>
                </c:pt>
                <c:pt idx="1">
                  <c:v>Б-не хочу раскрывать всю информацию о себе</c:v>
                </c:pt>
                <c:pt idx="2">
                  <c:v>В-заполняю, т.к. мне нечего скрывать</c:v>
                </c:pt>
                <c:pt idx="3">
                  <c:v>Г-заполняю, т.к. использую соц. сети  для общения и готов быть открытым для собеседников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6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510245389401182"/>
          <c:y val="2.120381804431936E-2"/>
          <c:w val="0.30281753002403605"/>
          <c:h val="0.89236199682073647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allhud.com/download?filename=2013/12/Facebook-Logo-Background-HD-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20888"/>
            <a:ext cx="4680520" cy="170216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 в коммуникативном пространстве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англо-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русскоязычных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сетей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Facebook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365104"/>
            <a:ext cx="6912768" cy="216024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выполнили ученицы 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класса МБОУ «СОШ № 59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г. Чебоксары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Александрова Юлия, Ефимова Анна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Ильина Ольга Вячеславовна,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английского языка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freejob.in.ua/wp-content/uploads/2013/12/%D0%BA%D0%BE%D0%BD%D1%82%D0%B0%D0%BA%D1%82-%D0%B8-Face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6632"/>
            <a:ext cx="2626393" cy="177281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5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424936" cy="597666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4.2. Отсутствие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знаков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препинания, разграничений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заглавными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буквами.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думаю </a:t>
            </a:r>
            <a:r>
              <a:rPr lang="ru-RU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имела виду что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Эзра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закопал Эли и преследует его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ей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 ничего обо мне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незнаешь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лучше не суйся в это дело.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 это всё же </a:t>
            </a:r>
            <a:r>
              <a:rPr lang="ru-RU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Имхо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сизонваре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ет, </a:t>
            </a:r>
            <a:r>
              <a:rPr lang="ru-RU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в одном эпизоде.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история про </a:t>
            </a:r>
            <a:r>
              <a:rPr lang="ru-RU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алеба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иранду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 же о нескольких новых персонажах.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га_ 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обажаю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МО и ДВ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^^_</a:t>
            </a:r>
          </a:p>
          <a:p>
            <a:pPr marL="68580" lv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en-US" sz="2800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</a:t>
            </a:r>
            <a:r>
              <a:rPr lang="en-US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wanna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  </a:t>
            </a:r>
            <a:r>
              <a:rPr lang="en-US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you?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blogonika.ru/wp-content/uploads/2010/05/%D0%B7%D0%BD%D0%B0%D0%BA%D0%B8-%D0%BF%D1%80%D0%B5%D0%BF%D0%B8%D0%BD%D0%B0%D0%BD%D0%B8%D1%8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169" y="4077072"/>
            <a:ext cx="32643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91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79212"/>
            <a:ext cx="3292252" cy="3077346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Когнитивный уровень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488" y="4119649"/>
            <a:ext cx="7920880" cy="2448272"/>
          </a:xfrm>
        </p:spPr>
        <p:txBody>
          <a:bodyPr>
            <a:noAutofit/>
          </a:bodyPr>
          <a:lstStyle/>
          <a:p>
            <a:pPr marL="68580" lvl="0" indent="0">
              <a:buClr>
                <a:srgbClr val="31B6FD"/>
              </a:buCl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Латинское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имени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собственного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68580" lvl="0" indent="0" algn="ctr">
              <a:buClr>
                <a:srgbClr val="31B6FD"/>
              </a:buCl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Полное: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Maria </a:t>
            </a:r>
            <a:r>
              <a:rPr lang="en-US" sz="20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Bargina</a:t>
            </a:r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 algn="ctr">
              <a:buClr>
                <a:srgbClr val="31B6FD"/>
              </a:buCl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Частичное: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 </a:t>
            </a:r>
            <a:r>
              <a:rPr lang="en-US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Petreev</a:t>
            </a:r>
            <a:r>
              <a:rPr lang="en-US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</a:t>
            </a:r>
            <a:endParaRPr lang="en-US" sz="20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 algn="just">
              <a:buClr>
                <a:srgbClr val="31B6FD"/>
              </a:buClr>
              <a:buNone/>
            </a:pPr>
            <a:r>
              <a:rPr lang="en-US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черт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а: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некоторыми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профилями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чужих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указания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настоящего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звезд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(Justin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Bieber),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культовых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персонажей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(Dracula,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Satana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Terminator)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01488" y="1034516"/>
            <a:ext cx="54106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никнеймов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англоязычных пользователей не характерно использование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никнеймов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русскоязычных характерно: </a:t>
            </a: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уменьшительно-ласкательных форм имени собственного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Димас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ик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Ан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юта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Добрицкая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Юле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нька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Poklonskaya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Верун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чик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Андрианова,и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др. </a:t>
            </a:r>
          </a:p>
        </p:txBody>
      </p:sp>
    </p:spTree>
    <p:extLst>
      <p:ext uri="{BB962C8B-B14F-4D97-AF65-F5344CB8AC3E}">
        <p14:creationId xmlns:p14="http://schemas.microsoft.com/office/powerpoint/2010/main" val="109489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636" y="548680"/>
            <a:ext cx="7024744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Прагматический уровень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931807"/>
            <a:ext cx="2333274" cy="15632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1180" y="1268760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lvl="0" algn="ctr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отражает мотивы и ценности.</a:t>
            </a:r>
          </a:p>
          <a:p>
            <a:pPr marL="68580" lvl="0" algn="ctr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речевые акты: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Репрезентативы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текущие статусы.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algn="ctr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Chilin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home.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algn="ctr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брюнетка теперь).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274320" algn="ctr">
              <a:spcBef>
                <a:spcPct val="20000"/>
              </a:spcBef>
              <a:buClr>
                <a:srgbClr val="31B6FD"/>
              </a:buClr>
              <a:buSzPct val="76000"/>
              <a:buFont typeface="Wingdings 2" pitchFamily="18" charset="2"/>
              <a:buChar char=""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Директивы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просьбы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, выражаются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императивов и ?</a:t>
            </a:r>
          </a:p>
          <a:p>
            <a:pPr marL="68580" lvl="0" algn="ctr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surprise party for my friend Lamar.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Who’s in?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" lvl="0" algn="ctr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Кто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мной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тусиииить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4330" lvl="0" indent="-285750" algn="ctr">
              <a:spcBef>
                <a:spcPct val="20000"/>
              </a:spcBef>
              <a:buClr>
                <a:srgbClr val="31B6FD"/>
              </a:buClr>
              <a:buSzPct val="76000"/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480" indent="-342900">
              <a:buAutoNum type="arabicPeriod" startAt="3"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Экспрессивы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благодарности.</a:t>
            </a:r>
          </a:p>
          <a:p>
            <a:pPr marL="6858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Happy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birthday to myself!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Всем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274320">
              <a:spcBef>
                <a:spcPct val="20000"/>
              </a:spcBef>
              <a:buClr>
                <a:srgbClr val="31B6FD"/>
              </a:buClr>
              <a:buSzPct val="76000"/>
              <a:buFont typeface="Wingdings 2" pitchFamily="18" charset="2"/>
              <a:buChar char="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64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08912" cy="5976664"/>
          </a:xfrm>
        </p:spPr>
        <p:txBody>
          <a:bodyPr>
            <a:noAutofit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ематические группы статусов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1) Статусы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общие темы: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погода, природа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события:</a:t>
            </a:r>
          </a:p>
          <a:p>
            <a:pPr indent="0" algn="ctr"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47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degrees n my house this morning. We just reached 62..and i need a STIFF drink (!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indent="0" algn="ctr"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Футбол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это такая игра, где никогда не знаешь с чьей ноги и с какой стороны на твою голову прилетит мяч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2)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Статусы, констатирующие какие-либо события из жизни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пользователя.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AHH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! Finally the week is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soooooo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over! God i just wanted to say i can't thank you enough for the weekends...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Скучаю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3)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Статусы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затрагивающие эмоциональную сферу личности 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Alll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 want for Christmas is </a:t>
            </a:r>
            <a:r>
              <a:rPr lang="en-US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youuu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*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15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 Любимый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родной мой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Вовкусечка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ТЫ ВСЯ МОЯ ЖИЗНЬ я тебя очень сильно ЛЮБЛЮ и ЖДУ!!!!!!!!!!!!!!!!!!!!!!!!!!!!!!!!!!!!!!!!!!!!!!!!!!!!!!!!!!! 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38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13176"/>
            <a:ext cx="2088232" cy="1530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7488948" cy="6198123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 композиции и семантическому наполнению статуса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Традиционные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статусы-афоризмы и статусы-пословицы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“Happiness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depends upon ourselves.” Aristotle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Преобразованные статусы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халяву и зверь бежит.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12th day of Facebook, Facebook gave to me, 12 pouters pouting, 11 pokers poking, 10 haters hating, 9 dudes I'm blocking, 8 attention seekers, 7 stalkers stalking, 6 invitations,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Fiiiiiiiiiiiiive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Drama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Queeeensssss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 game requests, 3 photo tags, 2 friends requests &amp; sleaze who won't stop in-boxing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meeee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Интернет – статусы: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Graduation Speech: ''I'd like to thank Google, Wikipedia, and Copy &amp; Paste</a:t>
            </a:r>
            <a:r>
              <a:rPr lang="en-US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.'‘</a:t>
            </a:r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Столько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дел... Не успеваю на все забить! 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0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7848872" cy="5544616"/>
          </a:xfrm>
        </p:spPr>
        <p:txBody>
          <a:bodyPr/>
          <a:lstStyle/>
          <a:p>
            <a:pPr marL="68580" lv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общении в соц. сетях вы используете сокращения,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сленг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многоточие, смайлики,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знаков препинания?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54211148"/>
              </p:ext>
            </p:extLst>
          </p:nvPr>
        </p:nvGraphicFramePr>
        <p:xfrm>
          <a:off x="179512" y="1556792"/>
          <a:ext cx="496855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69582205"/>
              </p:ext>
            </p:extLst>
          </p:nvPr>
        </p:nvGraphicFramePr>
        <p:xfrm>
          <a:off x="4499992" y="2708920"/>
          <a:ext cx="4644008" cy="3589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191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223158" cy="792087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Указываете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 вы статус на своей странице? Как вы выбираете статус?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24687422"/>
              </p:ext>
            </p:extLst>
          </p:nvPr>
        </p:nvGraphicFramePr>
        <p:xfrm>
          <a:off x="0" y="1484784"/>
          <a:ext cx="590465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14255118"/>
              </p:ext>
            </p:extLst>
          </p:nvPr>
        </p:nvGraphicFramePr>
        <p:xfrm>
          <a:off x="3059832" y="3212976"/>
          <a:ext cx="5904656" cy="4005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303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2200" y="908720"/>
            <a:ext cx="2448271" cy="21602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Насколько </a:t>
            </a:r>
            <a:r>
              <a:rPr lang="ru-RU" b="1" dirty="0">
                <a:solidFill>
                  <a:schemeClr val="tx1"/>
                </a:solidFill>
              </a:rPr>
              <a:t>% заполнен ваш профиль?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40187544"/>
              </p:ext>
            </p:extLst>
          </p:nvPr>
        </p:nvGraphicFramePr>
        <p:xfrm>
          <a:off x="-18673" y="476672"/>
          <a:ext cx="639666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06610077"/>
              </p:ext>
            </p:extLst>
          </p:nvPr>
        </p:nvGraphicFramePr>
        <p:xfrm>
          <a:off x="539552" y="3429000"/>
          <a:ext cx="7776864" cy="3551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42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wallpaperpin.com/webdisk/facebook-background-full-hd-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6624736" cy="57606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7128792" cy="2160240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личность характеризуется определенным набором черт свойственных как англоязычным, так и русскоязычным пользователям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соц.сетей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6569" y="4149080"/>
            <a:ext cx="6732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языковая личность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копирует манеру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языковое содержание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уровнях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языковой личности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814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allmii.com/download?filename=2013/04/Like-Facebook-Background-Full-HD-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8095" y="764704"/>
            <a:ext cx="7200329" cy="4464496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</a:t>
            </a:r>
          </a:p>
          <a:p>
            <a:pPr marL="68580" indent="0" algn="ctr">
              <a:buNone/>
            </a:pPr>
            <a:endParaRPr lang="ru-RU" sz="8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ctr">
              <a:buNone/>
            </a:pPr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9457">
            <a:off x="6817075" y="4986358"/>
            <a:ext cx="2123654" cy="155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6435">
            <a:off x="194786" y="5013621"/>
            <a:ext cx="2004070" cy="150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064896" cy="6696744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Социальные сети являются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наиболее современных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наименее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изученных сфер общения.</a:t>
            </a:r>
          </a:p>
          <a:p>
            <a:pPr marL="68580" indent="0" algn="just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-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 в коммуникативном пространстве социальных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сетей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Facebook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68580" indent="0" algn="just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лингвистические особенности, характеризующие языковую личность в коммуникативном пространстве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сетей Вконтакте и Facebook. </a:t>
            </a:r>
          </a:p>
          <a:p>
            <a:pPr marL="68580" indent="0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лингвистических особенностей, свойственных языковой личности. </a:t>
            </a: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Задачи</a:t>
            </a: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Изучить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материал по проблеме «языковая личность». </a:t>
            </a: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Проанализировать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профили русско- и англоязычных пользователей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соцсетей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Facebook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6858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Выявить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общие и отличительные черты, характерные для  русской и английской языковой личности в коммуникативном пространстве социальных сетях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Facebook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55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424936" cy="3240360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: профили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записи, комментарии пользователей социальных сетей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Facebook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интерпретационный анализ, метод лингвистического описания, анкетирование,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статистического метода.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новизна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актуальностью исследуемого материала –  наименьшая изученность языковых особенностей коммуникации языковой личности в социальных сетях.    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может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использован учащимися и учителями на уроках,  как русского языка, так и английского, в качестве практического материала по изучению современного состояния английского и русского языков.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5155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980728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Языковая личность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носитель языка, охарактеризованный на основе созданных им текстов.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анализа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языковой личности: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вербально­-семантический (нулевой) уровень: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когнитивный (первый) уровень;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мотивационный (второй) уровень. </a:t>
            </a:r>
          </a:p>
        </p:txBody>
      </p:sp>
      <p:pic>
        <p:nvPicPr>
          <p:cNvPr id="1026" name="Picture 2" descr="http://redpoint.ua/public/files/images/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27126"/>
            <a:ext cx="2664296" cy="179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94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49694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вербально-семантического уровня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72816"/>
            <a:ext cx="6840760" cy="648072"/>
          </a:xfrm>
        </p:spPr>
        <p:txBody>
          <a:bodyPr/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сокращений и аббревиатур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55968"/>
              </p:ext>
            </p:extLst>
          </p:nvPr>
        </p:nvGraphicFramePr>
        <p:xfrm>
          <a:off x="422428" y="2257576"/>
          <a:ext cx="8064897" cy="3763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/>
                <a:gridCol w="2688299"/>
                <a:gridCol w="2688299"/>
              </a:tblGrid>
              <a:tr h="57606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Аббревиатуры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Комбинированные сокращения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Сокращения с использованием знаков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60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BTW – By the way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2day –today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B\C – because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9030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BFN- Bye for 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SOME1 –someone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@–at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261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IMHO –in my humble opinion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 – brother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?4U –question for you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458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OMG- oh my God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 –What’s up?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–Huh?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04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SY- see 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 - you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M/F? –male or female? 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84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Хз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-хрен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знает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Чз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-через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8742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Спс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-спасибо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Кэп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капитан очевидности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244408" y="6021288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602" y="4737436"/>
            <a:ext cx="1635659" cy="213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1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024744" cy="36004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064896" cy="525658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заглавных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IT'S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URGENT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!!!!!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Это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ПОТРЯСАЮЩЕ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2.2.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большого количества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! :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DOES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ANYONE IN NIAGARA FALLS HAVE GLOW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STICKS</a:t>
            </a:r>
            <a:r>
              <a:rPr lang="en-US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 </a:t>
            </a:r>
          </a:p>
          <a:p>
            <a:pPr marL="6858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брал твой карандаш 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?!???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2.3.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многоточий: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Wow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.......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can't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........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 HEARD THAT BREAK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....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Хммм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не уверен и поэтому не могу дать ответ сейчас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ww.upmchealthplan.com/newsletters/images/FB-lik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356992"/>
            <a:ext cx="18097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11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992888" cy="5211941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2.4.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символа * (для выражения слов относящихся к нецензурной речи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: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I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love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sooo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muuuuch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***…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68580" indent="0">
              <a:buNone/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2.5.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повтора буквы: 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love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sooo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uuuu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***</a:t>
            </a:r>
          </a:p>
          <a:p>
            <a:pPr marL="68580" indent="0">
              <a:buNone/>
            </a:pP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2.6.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эмотиконов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Выздоравливай :)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lelya\Desktop\17407599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842116"/>
            <a:ext cx="2376264" cy="192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haracterjournal.com/wp-content/uploads/like_us_facebookA-cop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941168"/>
            <a:ext cx="5093349" cy="15121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11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326" y="2348880"/>
            <a:ext cx="2129441" cy="17301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320888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Лексические характеристики 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836908"/>
            <a:ext cx="8064898" cy="3384376"/>
          </a:xfrm>
        </p:spPr>
        <p:txBody>
          <a:bodyPr>
            <a:noAutofit/>
          </a:bodyPr>
          <a:lstStyle/>
          <a:p>
            <a:pPr marL="68580" lvl="0" indent="0">
              <a:buClr>
                <a:srgbClr val="31B6FD"/>
              </a:buCl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Фигасе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нее цена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3.2. Лексика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книжного стилистического пласта: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«</a:t>
            </a:r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Вожделенная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Вена»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(название альбома одного из пользователей)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«I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didn't get to make it home but, from what I seen everyone looked beautiful and had a great time like the good old day. Hope everyone continue </a:t>
            </a:r>
            <a:r>
              <a:rPr lang="en-US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blessed and strive for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success! #Salute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433" y="1124744"/>
            <a:ext cx="806489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Субстандартная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>
              <a:spcBef>
                <a:spcPct val="20000"/>
              </a:spcBef>
              <a:buClr>
                <a:srgbClr val="31B6FD"/>
              </a:buClr>
              <a:buSzPct val="76000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“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secretly like getting assigned seats in school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takes away that awkward “i have no friends in this class </a:t>
            </a:r>
            <a:r>
              <a:rPr lang="en-US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the hell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i sit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45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36904" cy="10081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Синтаксический уровень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537321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4.1. Неполные предложения,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эллипсис.  </a:t>
            </a:r>
          </a:p>
          <a:p>
            <a:pPr marL="6858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asked</a:t>
            </a: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 what part of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scandinavia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my accent was from! WTF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Дочитала</a:t>
            </a:r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Девочки, отличная книга.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женщин, пять разных судеб.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68580" lv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4.2. Использование форм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оборотов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книж­ного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(деепричастные обороты, сложные дополнения и пр.).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me </a:t>
            </a:r>
            <a:r>
              <a:rPr lang="en-US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trying to read your cursive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year 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lv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кажется, </a:t>
            </a: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если покупать дешевую одежду, то хотя бы не подделки.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и жизнь такая будет, поддельная, и так и не будет средств на настоящее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55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649</TotalTime>
  <Words>1333</Words>
  <Application>Microsoft Office PowerPoint</Application>
  <PresentationFormat>Экран (4:3)</PresentationFormat>
  <Paragraphs>147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Языковая личность в коммуникативном пространстве англо- и русскоязычных социальных сетей Facebook и Вконтакте</vt:lpstr>
      <vt:lpstr>Презентация PowerPoint</vt:lpstr>
      <vt:lpstr>Презентация PowerPoint</vt:lpstr>
      <vt:lpstr>Презентация PowerPoint</vt:lpstr>
      <vt:lpstr>I. Особенности вербально-семантического уровня</vt:lpstr>
      <vt:lpstr> 2. Графические средства</vt:lpstr>
      <vt:lpstr>Презентация PowerPoint</vt:lpstr>
      <vt:lpstr>3. Лексические характеристики </vt:lpstr>
      <vt:lpstr>4. Синтаксический уровень</vt:lpstr>
      <vt:lpstr>Презентация PowerPoint</vt:lpstr>
      <vt:lpstr>II.Когнитивный уровень</vt:lpstr>
      <vt:lpstr>III. Прагматический уровень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Языковая личность в социальных сетях</dc:title>
  <dc:creator>Надежда</dc:creator>
  <cp:lastModifiedBy>lelya</cp:lastModifiedBy>
  <cp:revision>43</cp:revision>
  <dcterms:created xsi:type="dcterms:W3CDTF">2014-01-20T18:41:00Z</dcterms:created>
  <dcterms:modified xsi:type="dcterms:W3CDTF">2015-11-08T20:07:49Z</dcterms:modified>
</cp:coreProperties>
</file>