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C64F-9E29-4F03-8235-0E7CDF257D7F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C91FE-CE47-46FC-8DE6-2088D3981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C91FE-CE47-46FC-8DE6-2088D3981E9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69F3-45AC-44B7-B9B6-C435634342FD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4AC0-B724-41A4-8E68-E3BF737F4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69F3-45AC-44B7-B9B6-C435634342FD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4AC0-B724-41A4-8E68-E3BF737F4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69F3-45AC-44B7-B9B6-C435634342FD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4AC0-B724-41A4-8E68-E3BF737F4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69F3-45AC-44B7-B9B6-C435634342FD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4AC0-B724-41A4-8E68-E3BF737F4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69F3-45AC-44B7-B9B6-C435634342FD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4AC0-B724-41A4-8E68-E3BF737F4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69F3-45AC-44B7-B9B6-C435634342FD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4AC0-B724-41A4-8E68-E3BF737F4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69F3-45AC-44B7-B9B6-C435634342FD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4AC0-B724-41A4-8E68-E3BF737F4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69F3-45AC-44B7-B9B6-C435634342FD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4AC0-B724-41A4-8E68-E3BF737F4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69F3-45AC-44B7-B9B6-C435634342FD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4AC0-B724-41A4-8E68-E3BF737F4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69F3-45AC-44B7-B9B6-C435634342FD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4AC0-B724-41A4-8E68-E3BF737F4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E69F3-45AC-44B7-B9B6-C435634342FD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4AC0-B724-41A4-8E68-E3BF737F4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E69F3-45AC-44B7-B9B6-C435634342FD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14AC0-B724-41A4-8E68-E3BF737F4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2286016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Функционально-графический подход к решению линейных уравнений с параметрами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129358" cy="2571768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i="1" dirty="0"/>
              <a:t> </a:t>
            </a:r>
            <a:endParaRPr lang="ru-RU" dirty="0"/>
          </a:p>
          <a:p>
            <a:pPr algn="r"/>
            <a:r>
              <a:rPr lang="ru-RU" i="1" dirty="0"/>
              <a:t> </a:t>
            </a:r>
            <a:endParaRPr lang="ru-RU" dirty="0"/>
          </a:p>
          <a:p>
            <a:pPr algn="r"/>
            <a:r>
              <a:rPr lang="ru-RU" sz="6400" i="1" dirty="0"/>
              <a:t>Выполнил работу:</a:t>
            </a:r>
            <a:endParaRPr lang="ru-RU" sz="6400" dirty="0"/>
          </a:p>
          <a:p>
            <a:pPr algn="r"/>
            <a:r>
              <a:rPr lang="ru-RU" sz="6400" i="1" dirty="0"/>
              <a:t>Ученик 8 «А» класса</a:t>
            </a:r>
            <a:endParaRPr lang="ru-RU" sz="6400" dirty="0"/>
          </a:p>
          <a:p>
            <a:pPr algn="r"/>
            <a:r>
              <a:rPr lang="ru-RU" sz="6400" i="1" dirty="0"/>
              <a:t> МБОУ лицея 48 им. А.В.Суворова</a:t>
            </a:r>
            <a:endParaRPr lang="ru-RU" sz="6400" dirty="0"/>
          </a:p>
          <a:p>
            <a:pPr algn="r"/>
            <a:r>
              <a:rPr lang="ru-RU" sz="6400" i="1" dirty="0"/>
              <a:t>Г.Краснодара</a:t>
            </a:r>
            <a:endParaRPr lang="ru-RU" sz="6400" dirty="0"/>
          </a:p>
          <a:p>
            <a:pPr algn="r"/>
            <a:r>
              <a:rPr lang="ru-RU" sz="6400" i="1" dirty="0"/>
              <a:t>Кирьянов Борис</a:t>
            </a:r>
            <a:endParaRPr lang="ru-RU" sz="6400" dirty="0"/>
          </a:p>
          <a:p>
            <a:pPr algn="r"/>
            <a:r>
              <a:rPr lang="ru-RU" sz="6400" i="1" dirty="0"/>
              <a:t> </a:t>
            </a:r>
            <a:endParaRPr lang="ru-RU" sz="6400" dirty="0"/>
          </a:p>
          <a:p>
            <a:pPr algn="r"/>
            <a:r>
              <a:rPr lang="ru-RU" sz="6400" i="1" dirty="0"/>
              <a:t>                                                                                                              Научный руководитель:</a:t>
            </a:r>
            <a:endParaRPr lang="ru-RU" sz="6400" dirty="0"/>
          </a:p>
          <a:p>
            <a:pPr algn="r"/>
            <a:r>
              <a:rPr lang="ru-RU" sz="6400" i="1" dirty="0"/>
              <a:t>                                                                                                               ФИО</a:t>
            </a:r>
            <a:endParaRPr lang="ru-RU" sz="6400" dirty="0"/>
          </a:p>
          <a:p>
            <a:pPr algn="r"/>
            <a:r>
              <a:rPr lang="ru-RU" sz="6400" i="1" dirty="0"/>
              <a:t>                                                                                                           должность</a:t>
            </a:r>
            <a:endParaRPr lang="ru-RU" sz="6400" dirty="0"/>
          </a:p>
          <a:p>
            <a:pPr algn="r"/>
            <a:r>
              <a:rPr lang="ru-RU" sz="6400" i="1" dirty="0"/>
              <a:t> </a:t>
            </a:r>
            <a:endParaRPr lang="ru-RU" sz="6400" dirty="0"/>
          </a:p>
          <a:p>
            <a:pPr algn="r"/>
            <a:r>
              <a:rPr lang="ru-RU" i="1" dirty="0"/>
              <a:t> </a:t>
            </a:r>
            <a:endParaRPr lang="ru-RU" dirty="0"/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.Решим уравнение │х+1│-│2х-1│= 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Если а›3/2, то решений нет; если а = 3/2, то х=0,5;  если  -3&lt;а&lt;3/2,  то х=2-а,   </a:t>
            </a:r>
            <a:r>
              <a:rPr lang="ru-RU" dirty="0" err="1" smtClean="0"/>
              <a:t>х=а</a:t>
            </a:r>
            <a:r>
              <a:rPr lang="ru-RU" dirty="0" smtClean="0"/>
              <a:t>/3,   если   а&lt;-3,  то х=2-а, х=2+</a:t>
            </a:r>
            <a:r>
              <a:rPr lang="en-US" dirty="0" smtClean="0"/>
              <a:t>a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6626" name="Рисунок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928670"/>
            <a:ext cx="6783614" cy="415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Решим уравнение│х+2│-│х-2│= 0,5х+а</a:t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Ответ:</a:t>
            </a:r>
            <a:r>
              <a:rPr lang="ru-RU" b="1" dirty="0" smtClean="0"/>
              <a:t>  </a:t>
            </a:r>
            <a:r>
              <a:rPr lang="ru-RU" dirty="0" smtClean="0"/>
              <a:t>Если а ϵ (-∞;-3) ,   то  х=8-2а</a:t>
            </a:r>
          </a:p>
          <a:p>
            <a:r>
              <a:rPr lang="ru-RU" dirty="0" smtClean="0"/>
              <a:t>              Если а=-3, то х=8-2а;  х=-2</a:t>
            </a:r>
          </a:p>
          <a:p>
            <a:r>
              <a:rPr lang="ru-RU" dirty="0" smtClean="0"/>
              <a:t>              Если а ϵ (-3;3) </a:t>
            </a:r>
            <a:r>
              <a:rPr lang="ru-RU" dirty="0" err="1" smtClean="0"/>
              <a:t>х=</a:t>
            </a:r>
            <a:r>
              <a:rPr lang="ru-RU" dirty="0" smtClean="0"/>
              <a:t> 8-2а;  х=-8-2а;     х=2/3а</a:t>
            </a:r>
          </a:p>
          <a:p>
            <a:r>
              <a:rPr lang="ru-RU" dirty="0" smtClean="0"/>
              <a:t>              Если а=3, то х=-8-2а;   х=2</a:t>
            </a:r>
          </a:p>
          <a:p>
            <a:r>
              <a:rPr lang="ru-RU" dirty="0" smtClean="0"/>
              <a:t>              Если</a:t>
            </a:r>
            <a:r>
              <a:rPr lang="ru-RU" b="1" dirty="0" smtClean="0"/>
              <a:t>  </a:t>
            </a:r>
            <a:r>
              <a:rPr lang="ru-RU" dirty="0" smtClean="0"/>
              <a:t> а ϵ (3;+∞), то    х=-8-2а.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7650" name="Рисунок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268760"/>
            <a:ext cx="612068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Литература.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sz="4000" dirty="0"/>
          </a:p>
          <a:p>
            <a:pPr lvl="0"/>
            <a:r>
              <a:rPr lang="ru-RU" sz="4000" dirty="0" smtClean="0"/>
              <a:t>Черкасов </a:t>
            </a:r>
            <a:r>
              <a:rPr lang="ru-RU" sz="4000" dirty="0"/>
              <a:t>О.Ю. Математика: интенсивный курс  подготовки к экзамену. М,1998г.</a:t>
            </a:r>
          </a:p>
          <a:p>
            <a:pPr lvl="0"/>
            <a:r>
              <a:rPr lang="ru-RU" sz="4000" dirty="0" err="1"/>
              <a:t>Крейнин</a:t>
            </a:r>
            <a:r>
              <a:rPr lang="ru-RU" sz="4000" dirty="0"/>
              <a:t> Я.Л. Уравнения и неравенства с параметрами. М,1995г.</a:t>
            </a:r>
          </a:p>
          <a:p>
            <a:pPr lvl="0"/>
            <a:r>
              <a:rPr lang="ru-RU" sz="4000" dirty="0" err="1"/>
              <a:t>Ястребинецкий</a:t>
            </a:r>
            <a:r>
              <a:rPr lang="ru-RU" sz="4000" dirty="0"/>
              <a:t> Г.А. Задачи с параметрами. М,2006г.</a:t>
            </a:r>
          </a:p>
          <a:p>
            <a:pPr lvl="0"/>
            <a:r>
              <a:rPr lang="ru-RU" sz="4000" dirty="0" err="1"/>
              <a:t>Крамор</a:t>
            </a:r>
            <a:r>
              <a:rPr lang="ru-RU" sz="4000" dirty="0"/>
              <a:t> В.С. Примеры с параметрами.М,2001г.</a:t>
            </a:r>
          </a:p>
          <a:p>
            <a:pPr lvl="0"/>
            <a:r>
              <a:rPr lang="ru-RU" sz="4000" dirty="0"/>
              <a:t>Лысенко Ф.Ф.Математика. Подготовка к ЕГЭ-2014. Ростов-на-Дону,2013г.</a:t>
            </a:r>
          </a:p>
          <a:p>
            <a:pPr lvl="0"/>
            <a:r>
              <a:rPr lang="ru-RU" sz="4000" dirty="0" err="1"/>
              <a:t>Лейбсон</a:t>
            </a:r>
            <a:r>
              <a:rPr lang="ru-RU" sz="4000" dirty="0"/>
              <a:t> К.Л. Сборник практических заданий по математике М.2014г.</a:t>
            </a:r>
          </a:p>
          <a:p>
            <a:pPr>
              <a:buNone/>
            </a:pPr>
            <a:r>
              <a:rPr lang="en-US" sz="4000" dirty="0"/>
              <a:t> </a:t>
            </a:r>
            <a:endParaRPr lang="ru-RU" sz="4000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6297634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Введение: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       При изучении алгебры 8 класса, мы затронули тему – </a:t>
            </a:r>
            <a:r>
              <a:rPr lang="ru-RU" b="1" i="1" dirty="0"/>
              <a:t>параметр</a:t>
            </a:r>
            <a:r>
              <a:rPr lang="ru-RU" dirty="0"/>
              <a:t>.</a:t>
            </a:r>
            <a:r>
              <a:rPr lang="ru-RU" b="1" u="sng" dirty="0"/>
              <a:t> </a:t>
            </a:r>
            <a:r>
              <a:rPr lang="ru-RU" dirty="0"/>
              <a:t> Поверхностно изучив параметр в школе, я решил углубиться в эту тему и подробно рассмотреть уравнения с параметром. Сначала я начал собирать теоретический материал и сведения к параметру.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53"/>
            <a:ext cx="8229600" cy="671514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Иногда уравнения и неравенств, кроме букв, обозначающих неизвестные, содержат и другие буквы называемые – </a:t>
            </a:r>
            <a:r>
              <a:rPr lang="ru-RU" b="1" i="1" dirty="0"/>
              <a:t>параметром</a:t>
            </a:r>
            <a:r>
              <a:rPr lang="ru-RU" dirty="0"/>
              <a:t>.  В таком случае, мы имеем дело не с одним , а с бесконечным множеством уравнений(неравенств). При этом бывает, что при одних значениях параметра – корней нет, при других – один корень, при третьих – два корня. При решении таких уравнений, надо сначала найти множество допустимых значений, а потом надо разбить это множество на части, в каждой из которой ответ выражается одной и той же функцией через параметр.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Итак, рассмотрим начальный и самый простой вид уравнения с параметром:</a:t>
            </a:r>
          </a:p>
          <a:p>
            <a:r>
              <a:rPr lang="en-US" dirty="0"/>
              <a:t>Ax=B</a:t>
            </a:r>
            <a:endParaRPr lang="ru-RU" dirty="0"/>
          </a:p>
          <a:p>
            <a:pPr lvl="0"/>
            <a:r>
              <a:rPr lang="ru-RU" dirty="0"/>
              <a:t>Если А= 0 и В=0, то </a:t>
            </a:r>
            <a:r>
              <a:rPr lang="ru-RU" dirty="0" err="1"/>
              <a:t>х</a:t>
            </a:r>
            <a:r>
              <a:rPr lang="ru-RU" dirty="0"/>
              <a:t> любое число</a:t>
            </a:r>
          </a:p>
          <a:p>
            <a:pPr lvl="0"/>
            <a:r>
              <a:rPr lang="ru-RU" dirty="0"/>
              <a:t>Если А= 0 и В≠0, то решений нет</a:t>
            </a:r>
          </a:p>
          <a:p>
            <a:pPr lvl="0"/>
            <a:r>
              <a:rPr lang="ru-RU" dirty="0"/>
              <a:t>Если А≠ 0 и В≠0, то </a:t>
            </a:r>
            <a:r>
              <a:rPr lang="ru-RU" dirty="0" err="1"/>
              <a:t>х=</a:t>
            </a:r>
            <a:r>
              <a:rPr lang="ru-RU" dirty="0"/>
              <a:t> А/В </a:t>
            </a:r>
          </a:p>
          <a:p>
            <a:pPr>
              <a:buNone/>
            </a:pPr>
            <a:r>
              <a:rPr lang="ru-RU" dirty="0"/>
              <a:t>Приведем несколько примеров.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1.Решите уравнение   а(х-2)=2х-1.                                                                                                                  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525963"/>
          </a:xfrm>
        </p:spPr>
        <p:txBody>
          <a:bodyPr/>
          <a:lstStyle/>
          <a:p>
            <a:r>
              <a:rPr lang="ru-RU" dirty="0" smtClean="0"/>
              <a:t>Решение</a:t>
            </a:r>
            <a:r>
              <a:rPr lang="ru-RU" dirty="0"/>
              <a:t>:</a:t>
            </a:r>
          </a:p>
          <a:p>
            <a:r>
              <a:rPr lang="ru-RU" dirty="0"/>
              <a:t>ах-2а=2х-1                                                                                </a:t>
            </a:r>
          </a:p>
          <a:p>
            <a:r>
              <a:rPr lang="ru-RU" dirty="0"/>
              <a:t>ах-2х=2а-1     </a:t>
            </a:r>
          </a:p>
          <a:p>
            <a:r>
              <a:rPr lang="ru-RU" dirty="0" err="1"/>
              <a:t>х</a:t>
            </a:r>
            <a:r>
              <a:rPr lang="ru-RU" dirty="0"/>
              <a:t>(а-2)=2а-1     </a:t>
            </a:r>
          </a:p>
          <a:p>
            <a:r>
              <a:rPr lang="ru-RU" dirty="0"/>
              <a:t> Ответ:   если а=2, то решений нет,  если а≠2, то </a:t>
            </a:r>
            <a:r>
              <a:rPr lang="ru-RU" dirty="0" err="1"/>
              <a:t>х=</a:t>
            </a:r>
            <a:r>
              <a:rPr lang="ru-RU" dirty="0"/>
              <a:t> (2а-1)/(а-2)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2 .  Решите уравнение    а²х-х=а-1                                                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Решение: </a:t>
            </a:r>
          </a:p>
          <a:p>
            <a:r>
              <a:rPr lang="ru-RU" dirty="0" err="1"/>
              <a:t>х</a:t>
            </a:r>
            <a:r>
              <a:rPr lang="ru-RU" dirty="0"/>
              <a:t>(а²-1)=а-1</a:t>
            </a:r>
          </a:p>
          <a:p>
            <a:r>
              <a:rPr lang="ru-RU" dirty="0" err="1"/>
              <a:t>х</a:t>
            </a:r>
            <a:r>
              <a:rPr lang="ru-RU" dirty="0"/>
              <a:t>(а-1)(а+1)=а-1</a:t>
            </a:r>
          </a:p>
          <a:p>
            <a:r>
              <a:rPr lang="ru-RU" dirty="0"/>
              <a:t>Ответ: Если а=1, то </a:t>
            </a:r>
            <a:r>
              <a:rPr lang="ru-RU" dirty="0" err="1"/>
              <a:t>х</a:t>
            </a:r>
            <a:r>
              <a:rPr lang="ru-RU" dirty="0"/>
              <a:t>- любое число,  если а=-1, то решений нет, </a:t>
            </a:r>
          </a:p>
          <a:p>
            <a:r>
              <a:rPr lang="ru-RU" dirty="0"/>
              <a:t> если а≠1; а≠-1, то   х=1/(а+1)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Рассмотрим графический способ решения уравнений с параметром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Решите уравнение    а+│х-2│= 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Ответ: если а›3, то решений нет,  если  а=3, то х=2,  если а‹3, то  </a:t>
            </a:r>
            <a:r>
              <a:rPr lang="ru-RU" dirty="0" err="1" smtClean="0"/>
              <a:t>х=</a:t>
            </a:r>
            <a:r>
              <a:rPr lang="ru-RU" dirty="0" smtClean="0"/>
              <a:t> 5-а;  х=а-1.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539552" y="1052736"/>
          <a:ext cx="3637638" cy="4065829"/>
        </p:xfrm>
        <a:graphic>
          <a:graphicData uri="http://schemas.openxmlformats.org/presentationml/2006/ole">
            <p:oleObj spid="_x0000_s23553" r:id="rId4" imgW="4381500" imgH="3524160" progId="GraphFile">
              <p:embed/>
            </p:oleObj>
          </a:graphicData>
        </a:graphic>
      </p:graphicFrame>
      <p:pic>
        <p:nvPicPr>
          <p:cNvPr id="23555" name="Рисунок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052736"/>
            <a:ext cx="427037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Решим уравнение  2а-│а-х│= 5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Ответ:  если а‹2,5, то решений нет,    если а=2,5, то х=2,5,    если а ›2,5, то х=5-а ; </a:t>
            </a:r>
            <a:r>
              <a:rPr lang="ru-RU" dirty="0" err="1" smtClean="0"/>
              <a:t>х=</a:t>
            </a:r>
            <a:r>
              <a:rPr lang="ru-RU" dirty="0" smtClean="0"/>
              <a:t> 3а-5.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5602" name="Рисунок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5" y="908720"/>
            <a:ext cx="622269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449</Words>
  <Application>Microsoft Office PowerPoint</Application>
  <PresentationFormat>Экран (4:3)</PresentationFormat>
  <Paragraphs>87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Система графиков</vt:lpstr>
      <vt:lpstr>Функционально-графический подход к решению линейных уравнений с параметрами  </vt:lpstr>
      <vt:lpstr>Введение:         При изучении алгебры 8 класса, мы затронули тему – параметр.  Поверхностно изучив параметр в школе, я решил углубиться в эту тему и подробно рассмотреть уравнения с параметром. Сначала я начал собирать теоретический материал и сведения к параметру.</vt:lpstr>
      <vt:lpstr>Слайд 3</vt:lpstr>
      <vt:lpstr>Слайд 4</vt:lpstr>
      <vt:lpstr>1.Решите уравнение   а(х-2)=2х-1.                                                                                                                                                                   </vt:lpstr>
      <vt:lpstr>2 .  Решите уравнение    а²х-х=а-1                                                         </vt:lpstr>
      <vt:lpstr>Рассмотрим графический способ решения уравнений с параметром</vt:lpstr>
      <vt:lpstr>Решите уравнение    а+│х-2│= 3 </vt:lpstr>
      <vt:lpstr>Решим уравнение  2а-│а-х│= 5 </vt:lpstr>
      <vt:lpstr>.Решим уравнение │х+1│-│2х-1│= а </vt:lpstr>
      <vt:lpstr>Решим уравнение│х+2│-│х-2│= 0,5х+а </vt:lpstr>
      <vt:lpstr>Литература.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Боря</dc:creator>
  <cp:lastModifiedBy>Татьяна</cp:lastModifiedBy>
  <cp:revision>32</cp:revision>
  <dcterms:created xsi:type="dcterms:W3CDTF">2015-11-08T10:32:19Z</dcterms:created>
  <dcterms:modified xsi:type="dcterms:W3CDTF">2015-11-15T14:20:30Z</dcterms:modified>
</cp:coreProperties>
</file>