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72" r:id="rId3"/>
    <p:sldId id="258" r:id="rId4"/>
    <p:sldId id="257" r:id="rId5"/>
    <p:sldId id="259" r:id="rId6"/>
    <p:sldId id="263" r:id="rId7"/>
    <p:sldId id="264" r:id="rId8"/>
    <p:sldId id="271" r:id="rId9"/>
    <p:sldId id="266" r:id="rId10"/>
    <p:sldId id="260" r:id="rId11"/>
    <p:sldId id="262" r:id="rId12"/>
    <p:sldId id="268" r:id="rId13"/>
    <p:sldId id="269" r:id="rId14"/>
    <p:sldId id="261" r:id="rId15"/>
    <p:sldId id="273" r:id="rId16"/>
    <p:sldId id="270" r:id="rId17"/>
    <p:sldId id="267" r:id="rId18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6065B7D9-26DA-4DF7-BD28-CAC3078A7978}">
          <p14:sldIdLst>
            <p14:sldId id="256"/>
            <p14:sldId id="272"/>
            <p14:sldId id="258"/>
            <p14:sldId id="257"/>
            <p14:sldId id="259"/>
            <p14:sldId id="263"/>
            <p14:sldId id="264"/>
            <p14:sldId id="271"/>
            <p14:sldId id="266"/>
            <p14:sldId id="260"/>
            <p14:sldId id="262"/>
            <p14:sldId id="268"/>
            <p14:sldId id="269"/>
            <p14:sldId id="261"/>
            <p14:sldId id="273"/>
            <p14:sldId id="270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AE1804-FA37-4650-8C7F-FBB779E4BBAD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ADABBD-5F14-450F-A237-A60FF6163E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405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404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404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083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0837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ADABBD-5F14-450F-A237-A60FF6163EC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898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357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015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801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640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891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602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578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290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718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87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F81856-85AD-4B97-8ABD-C26CBF83AD1C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61CEE9-399B-4C0E-B48E-F74E1AF3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488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F81856-85AD-4B97-8ABD-C26CBF83AD1C}" type="datetimeFigureOut">
              <a:rPr lang="ru-RU" smtClean="0"/>
              <a:t>19.01.2016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1CEE9-399B-4C0E-B48E-F74E1AF38F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213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jp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1.jp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553378" y="925418"/>
            <a:ext cx="7154524" cy="3238619"/>
          </a:xfrm>
          <a:prstGeom prst="round2DiagRect">
            <a:avLst>
              <a:gd name="adj1" fmla="val 8259"/>
              <a:gd name="adj2" fmla="val 0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30496" y="2875236"/>
            <a:ext cx="62725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Зубкова Дарья Михайловна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Ученица 4 «А» класса ГБОУ Школы №1996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Руководители: </a:t>
            </a:r>
            <a:r>
              <a:rPr lang="ru-RU" sz="2400" b="1" dirty="0" err="1" smtClean="0">
                <a:solidFill>
                  <a:srgbClr val="002060"/>
                </a:solidFill>
              </a:rPr>
              <a:t>Маурина</a:t>
            </a:r>
            <a:r>
              <a:rPr lang="ru-RU" sz="2400" b="1" dirty="0" smtClean="0">
                <a:solidFill>
                  <a:srgbClr val="002060"/>
                </a:solidFill>
              </a:rPr>
              <a:t> О.А</a:t>
            </a:r>
            <a:r>
              <a:rPr lang="ru-RU" sz="2400" b="1" dirty="0" smtClean="0">
                <a:solidFill>
                  <a:srgbClr val="002060"/>
                </a:solidFill>
              </a:rPr>
              <a:t>., </a:t>
            </a:r>
            <a:r>
              <a:rPr lang="ru-RU" sz="2400" b="1" dirty="0" err="1" smtClean="0">
                <a:solidFill>
                  <a:srgbClr val="002060"/>
                </a:solidFill>
              </a:rPr>
              <a:t>Ештокина</a:t>
            </a:r>
            <a:r>
              <a:rPr lang="ru-RU" sz="2400" b="1" dirty="0" smtClean="0">
                <a:solidFill>
                  <a:srgbClr val="002060"/>
                </a:solidFill>
              </a:rPr>
              <a:t> О.В.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5028" y="1053193"/>
            <a:ext cx="75150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dirty="0" smtClean="0">
                <a:ln w="0"/>
                <a:solidFill>
                  <a:srgbClr val="00B050"/>
                </a:solidFill>
              </a:rPr>
              <a:t>Малый город </a:t>
            </a:r>
          </a:p>
          <a:p>
            <a:pPr algn="ctr"/>
            <a:r>
              <a:rPr lang="ru-RU" sz="4400" b="1" i="1" dirty="0" smtClean="0">
                <a:ln w="0"/>
                <a:solidFill>
                  <a:srgbClr val="00B050"/>
                </a:solidFill>
              </a:rPr>
              <a:t>России - Чаплыгин</a:t>
            </a:r>
            <a:endParaRPr lang="ru-RU" sz="4400" b="1" i="1" dirty="0">
              <a:ln w="0"/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1441">
            <a:off x="5362254" y="4176894"/>
            <a:ext cx="3049689" cy="2284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K:\Фото\Новополянье (06-07.07.14)а\IMG_236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1" r="23261"/>
          <a:stretch/>
        </p:blipFill>
        <p:spPr bwMode="auto">
          <a:xfrm rot="21068138">
            <a:off x="1089548" y="4224543"/>
            <a:ext cx="2597928" cy="24479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9336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63557" y="138488"/>
            <a:ext cx="8427214" cy="5634351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20" y="717144"/>
            <a:ext cx="1700213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21" r="8328"/>
          <a:stretch/>
        </p:blipFill>
        <p:spPr bwMode="auto">
          <a:xfrm>
            <a:off x="2579899" y="969483"/>
            <a:ext cx="3885050" cy="23533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5364" y="138488"/>
            <a:ext cx="822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070C0"/>
                </a:solidFill>
              </a:rPr>
              <a:t>Как же прекрасен </a:t>
            </a:r>
            <a:r>
              <a:rPr lang="ru-RU" sz="2400" b="1" i="1" dirty="0" smtClean="0">
                <a:solidFill>
                  <a:srgbClr val="0070C0"/>
                </a:solidFill>
              </a:rPr>
              <a:t>этот </a:t>
            </a:r>
            <a:r>
              <a:rPr lang="ru-RU" sz="2400" b="1" i="1" dirty="0">
                <a:solidFill>
                  <a:srgbClr val="0070C0"/>
                </a:solidFill>
              </a:rPr>
              <a:t>маленький </a:t>
            </a:r>
            <a:r>
              <a:rPr lang="ru-RU" sz="2400" b="1" i="1" dirty="0" smtClean="0">
                <a:solidFill>
                  <a:srgbClr val="0070C0"/>
                </a:solidFill>
              </a:rPr>
              <a:t>город, </a:t>
            </a:r>
          </a:p>
          <a:p>
            <a:r>
              <a:rPr lang="ru-RU" sz="2400" b="1" i="1" dirty="0">
                <a:solidFill>
                  <a:srgbClr val="0070C0"/>
                </a:solidFill>
              </a:rPr>
              <a:t> </a:t>
            </a:r>
            <a:r>
              <a:rPr lang="ru-RU" sz="2400" b="1" i="1" dirty="0" smtClean="0">
                <a:solidFill>
                  <a:srgbClr val="0070C0"/>
                </a:solidFill>
              </a:rPr>
              <a:t>                               что </a:t>
            </a:r>
            <a:r>
              <a:rPr lang="ru-RU" sz="2400" b="1" i="1" dirty="0">
                <a:solidFill>
                  <a:srgbClr val="0070C0"/>
                </a:solidFill>
              </a:rPr>
              <a:t>Раненбургом Петром наречен!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2520" y="2663275"/>
            <a:ext cx="18767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  </a:t>
            </a:r>
            <a:r>
              <a:rPr lang="ru-RU" sz="1600" b="1" i="1" dirty="0" smtClean="0">
                <a:solidFill>
                  <a:srgbClr val="0070C0"/>
                </a:solidFill>
              </a:rPr>
              <a:t>Герб  Раненбурга</a:t>
            </a:r>
          </a:p>
          <a:p>
            <a:r>
              <a:rPr lang="ru-RU" sz="1600" b="1" i="1" dirty="0">
                <a:solidFill>
                  <a:srgbClr val="0070C0"/>
                </a:solidFill>
              </a:rPr>
              <a:t> </a:t>
            </a:r>
            <a:r>
              <a:rPr lang="ru-RU" sz="1600" b="1" i="1" dirty="0" smtClean="0">
                <a:solidFill>
                  <a:srgbClr val="0070C0"/>
                </a:solidFill>
              </a:rPr>
              <a:t>           1781</a:t>
            </a:r>
            <a:endParaRPr lang="ru-RU" sz="1600" b="1" i="1" dirty="0">
              <a:solidFill>
                <a:srgbClr val="0070C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144" y="969483"/>
            <a:ext cx="1497226" cy="187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686550" y="2849333"/>
            <a:ext cx="2008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0070C0"/>
                </a:solidFill>
              </a:rPr>
              <a:t>    Герб Чаплыгина     </a:t>
            </a:r>
          </a:p>
          <a:p>
            <a:r>
              <a:rPr lang="ru-RU" sz="1600" b="1" i="1" dirty="0">
                <a:solidFill>
                  <a:srgbClr val="0070C0"/>
                </a:solidFill>
              </a:rPr>
              <a:t> </a:t>
            </a:r>
            <a:r>
              <a:rPr lang="ru-RU" sz="1600" b="1" i="1" dirty="0" smtClean="0">
                <a:solidFill>
                  <a:srgbClr val="0070C0"/>
                </a:solidFill>
              </a:rPr>
              <a:t>             2005</a:t>
            </a:r>
            <a:endParaRPr lang="ru-RU" sz="1600" b="1" i="1" dirty="0">
              <a:solidFill>
                <a:srgbClr val="0070C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60" t="14284" r="5517" b="20032"/>
          <a:stretch/>
        </p:blipFill>
        <p:spPr bwMode="auto">
          <a:xfrm>
            <a:off x="775606" y="3164690"/>
            <a:ext cx="2308453" cy="2542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9" r="5246"/>
          <a:stretch/>
        </p:blipFill>
        <p:spPr bwMode="auto">
          <a:xfrm>
            <a:off x="5763987" y="3282732"/>
            <a:ext cx="2579914" cy="24901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822425" y="4972050"/>
            <a:ext cx="35094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</a:rPr>
              <a:t>Собор Святой Троицы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flipH="1" flipV="1">
            <a:off x="3084059" y="4678136"/>
            <a:ext cx="614362" cy="432707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4906736" y="4435765"/>
            <a:ext cx="857251" cy="577107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217873">
            <a:off x="2590416" y="4318449"/>
            <a:ext cx="1174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Х</a:t>
            </a:r>
            <a:r>
              <a:rPr lang="en-US" b="1" dirty="0" smtClean="0"/>
              <a:t>I</a:t>
            </a:r>
            <a:r>
              <a:rPr lang="ru-RU" b="1" dirty="0" smtClean="0"/>
              <a:t>Х века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143501" y="4020528"/>
            <a:ext cx="1204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ХХ</a:t>
            </a:r>
            <a:r>
              <a:rPr lang="en-US" sz="2000" b="1" dirty="0" smtClean="0"/>
              <a:t>I </a:t>
            </a:r>
            <a:r>
              <a:rPr lang="ru-RU" sz="2000" b="1" dirty="0" smtClean="0"/>
              <a:t>века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43608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63557" y="308474"/>
            <a:ext cx="8427214" cy="661011"/>
          </a:xfrm>
          <a:prstGeom prst="round2DiagRect">
            <a:avLst>
              <a:gd name="adj1" fmla="val 23259"/>
              <a:gd name="adj2" fmla="val 0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rgbClr val="0070C0"/>
                </a:solidFill>
              </a:rPr>
              <a:t>Чаплыгин называют «северными воротами» Липецкой области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63557" y="1364257"/>
            <a:ext cx="8427214" cy="4408582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264" y="2714361"/>
            <a:ext cx="4418308" cy="29625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52" y="1523394"/>
            <a:ext cx="4427664" cy="29914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20016" y="1673679"/>
            <a:ext cx="3735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2060"/>
                </a:solidFill>
              </a:rPr>
              <a:t>Все дороги ведут в Раненбург.</a:t>
            </a:r>
          </a:p>
        </p:txBody>
      </p:sp>
    </p:spTree>
    <p:extLst>
      <p:ext uri="{BB962C8B-B14F-4D97-AF65-F5344CB8AC3E}">
        <p14:creationId xmlns:p14="http://schemas.microsoft.com/office/powerpoint/2010/main" val="2853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44930" y="253093"/>
            <a:ext cx="8760277" cy="987878"/>
          </a:xfrm>
          <a:prstGeom prst="round2DiagRect">
            <a:avLst>
              <a:gd name="adj1" fmla="val 23259"/>
              <a:gd name="adj2" fmla="val 0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В </a:t>
            </a:r>
            <a:r>
              <a:rPr lang="ru-RU" b="1" dirty="0">
                <a:solidFill>
                  <a:srgbClr val="0070C0"/>
                </a:solidFill>
              </a:rPr>
              <a:t>1948 году Указом Президиума Верховного Совета РСФСР </a:t>
            </a:r>
            <a:r>
              <a:rPr lang="ru-RU" b="1" dirty="0" smtClean="0">
                <a:solidFill>
                  <a:srgbClr val="0070C0"/>
                </a:solidFill>
              </a:rPr>
              <a:t>городу Раненбургу </a:t>
            </a:r>
            <a:r>
              <a:rPr lang="ru-RU" b="1" dirty="0">
                <a:solidFill>
                  <a:srgbClr val="0070C0"/>
                </a:solidFill>
              </a:rPr>
              <a:t>было присвоено имя академика, автора многих трудов </a:t>
            </a:r>
            <a:r>
              <a:rPr lang="ru-RU" b="1" dirty="0" smtClean="0">
                <a:solidFill>
                  <a:srgbClr val="0070C0"/>
                </a:solidFill>
              </a:rPr>
              <a:t>и открытий </a:t>
            </a:r>
            <a:r>
              <a:rPr lang="ru-RU" b="1" dirty="0">
                <a:solidFill>
                  <a:srgbClr val="0070C0"/>
                </a:solidFill>
              </a:rPr>
              <a:t>в области аэродинамики Сергея Алексеевича Чаплыгина (1868 – 1942).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44930" y="1364256"/>
            <a:ext cx="8678634" cy="4742629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Именем Чаплыгина названы не только этот город, но и улицы в Москве и Новосибирске.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57" y="1738993"/>
            <a:ext cx="3200400" cy="3541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04557" y="1583872"/>
            <a:ext cx="46699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  <a:r>
              <a:rPr lang="ru-RU" b="1" i="1" dirty="0" smtClean="0">
                <a:solidFill>
                  <a:srgbClr val="0070C0"/>
                </a:solidFill>
              </a:rPr>
              <a:t>Сергей </a:t>
            </a:r>
            <a:r>
              <a:rPr lang="ru-RU" b="1" i="1" dirty="0">
                <a:solidFill>
                  <a:srgbClr val="0070C0"/>
                </a:solidFill>
              </a:rPr>
              <a:t>Алексеевич Чаплыгин родился 5 апреля 1869 года в г. Раненбурге Рязанской губернии.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7"/>
          <a:stretch/>
        </p:blipFill>
        <p:spPr bwMode="auto">
          <a:xfrm>
            <a:off x="3902533" y="2595836"/>
            <a:ext cx="4571995" cy="245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9229" y="5280769"/>
            <a:ext cx="61150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          Именем </a:t>
            </a:r>
            <a:r>
              <a:rPr lang="ru-RU" b="1" i="1" dirty="0"/>
              <a:t>Чаплыгина названы не только этот город</a:t>
            </a:r>
            <a:r>
              <a:rPr lang="ru-RU" b="1" i="1" dirty="0" smtClean="0"/>
              <a:t>,</a:t>
            </a:r>
          </a:p>
          <a:p>
            <a:r>
              <a:rPr lang="ru-RU" b="1" i="1" dirty="0" smtClean="0"/>
              <a:t>      но </a:t>
            </a:r>
            <a:r>
              <a:rPr lang="ru-RU" b="1" i="1" dirty="0"/>
              <a:t>и улицы в Москве и Новосибирске.</a:t>
            </a:r>
          </a:p>
        </p:txBody>
      </p:sp>
    </p:spTree>
    <p:extLst>
      <p:ext uri="{BB962C8B-B14F-4D97-AF65-F5344CB8AC3E}">
        <p14:creationId xmlns:p14="http://schemas.microsoft.com/office/powerpoint/2010/main" val="318648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85750" y="285750"/>
            <a:ext cx="8505021" cy="5788479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674" y="2945967"/>
            <a:ext cx="3928105" cy="29812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603" y="407776"/>
            <a:ext cx="4100748" cy="25947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5750" y="407776"/>
            <a:ext cx="44087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rgbClr val="0070C0"/>
                </a:solidFill>
              </a:rPr>
              <a:t>Словно дозорный стоит на горе</a:t>
            </a:r>
          </a:p>
          <a:p>
            <a:r>
              <a:rPr lang="ru-RU" sz="2000" b="1" i="1" dirty="0">
                <a:solidFill>
                  <a:srgbClr val="0070C0"/>
                </a:solidFill>
              </a:rPr>
              <a:t>Город, рожденный еще при Петре.</a:t>
            </a:r>
          </a:p>
          <a:p>
            <a:r>
              <a:rPr lang="ru-RU" sz="2000" b="1" i="1" dirty="0">
                <a:solidFill>
                  <a:srgbClr val="0070C0"/>
                </a:solidFill>
              </a:rPr>
              <a:t>Город героев труда и войны,</a:t>
            </a:r>
          </a:p>
          <a:p>
            <a:r>
              <a:rPr lang="ru-RU" sz="2000" b="1" i="1" dirty="0">
                <a:solidFill>
                  <a:srgbClr val="0070C0"/>
                </a:solidFill>
              </a:rPr>
              <a:t>Маленький город огромной страны.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21"/>
          <a:stretch/>
        </p:blipFill>
        <p:spPr bwMode="auto">
          <a:xfrm>
            <a:off x="517523" y="1590047"/>
            <a:ext cx="3466647" cy="43371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271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85750" y="285750"/>
            <a:ext cx="8505021" cy="5788479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95991" y="466498"/>
            <a:ext cx="3926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6" name="Picture 4" descr="K:\Фото\2015-08-22 Новополянье\2015-08-19 Новополянье 0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90" y="3524829"/>
            <a:ext cx="3167745" cy="23758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K:\Фото\2015-08-22 Новополянье\2015-08-19 Новополянье 1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902" y="3340163"/>
            <a:ext cx="3503907" cy="26279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91" y="466498"/>
            <a:ext cx="3732288" cy="27992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40606" y="3109330"/>
            <a:ext cx="2963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Дом Меньшикова</a:t>
            </a: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017" y="468426"/>
            <a:ext cx="3808791" cy="28565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149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85750" y="285750"/>
            <a:ext cx="8505021" cy="5788479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95991" y="466498"/>
            <a:ext cx="3926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991" y="529655"/>
            <a:ext cx="2274571" cy="2843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3743" y="3461657"/>
            <a:ext cx="2604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Анна Петровна Бунина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966" y="1160035"/>
            <a:ext cx="2185987" cy="3299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24238" y="4426981"/>
            <a:ext cx="2539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Пётр Петрович Семёнов-Тян-Шанский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959" y="751113"/>
            <a:ext cx="2645227" cy="26452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28959" y="3396341"/>
            <a:ext cx="28353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Дмитрия Ивановича Иловайского</a:t>
            </a:r>
          </a:p>
        </p:txBody>
      </p:sp>
    </p:spTree>
    <p:extLst>
      <p:ext uri="{BB962C8B-B14F-4D97-AF65-F5344CB8AC3E}">
        <p14:creationId xmlns:p14="http://schemas.microsoft.com/office/powerpoint/2010/main" val="411720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85750" y="285750"/>
            <a:ext cx="8505021" cy="5788479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95991" y="466498"/>
            <a:ext cx="3926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48" y="466498"/>
            <a:ext cx="3776892" cy="25151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993" y="466498"/>
            <a:ext cx="3249613" cy="3438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19" y="3179989"/>
            <a:ext cx="3458936" cy="2594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K:\Фото\2013-08-27 Новополянье - День города Чаплыгин\2013-08-17 Новополянье - День города Чаплыгин 0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796" y="4206246"/>
            <a:ext cx="2392669" cy="1794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550" y="3707099"/>
            <a:ext cx="3179951" cy="2119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59429" y="2934676"/>
            <a:ext cx="29545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</a:rPr>
              <a:t>г</a:t>
            </a:r>
            <a:r>
              <a:rPr lang="ru-RU" sz="2400" b="1" i="1" dirty="0" smtClean="0">
                <a:solidFill>
                  <a:srgbClr val="002060"/>
                </a:solidFill>
              </a:rPr>
              <a:t>. Чаплыгин ХХ</a:t>
            </a:r>
            <a:r>
              <a:rPr lang="en-US" sz="2400" b="1" i="1" dirty="0" smtClean="0">
                <a:solidFill>
                  <a:srgbClr val="002060"/>
                </a:solidFill>
              </a:rPr>
              <a:t>I </a:t>
            </a:r>
            <a:r>
              <a:rPr lang="ru-RU" sz="2400" b="1" i="1" dirty="0" smtClean="0">
                <a:solidFill>
                  <a:srgbClr val="002060"/>
                </a:solidFill>
              </a:rPr>
              <a:t>века</a:t>
            </a:r>
            <a:endParaRPr lang="ru-RU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5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 rot="20829291">
            <a:off x="1068713" y="2531740"/>
            <a:ext cx="76546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i="1" dirty="0">
                <a:solidFill>
                  <a:srgbClr val="0070C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14418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694464" y="234175"/>
            <a:ext cx="4367893" cy="5815561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61257" y="234175"/>
            <a:ext cx="4376057" cy="5758411"/>
          </a:xfrm>
          <a:prstGeom prst="round2DiagRect">
            <a:avLst>
              <a:gd name="adj1" fmla="val 23259"/>
              <a:gd name="adj2" fmla="val 0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61257" y="424543"/>
            <a:ext cx="449852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Задачи: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Формировать и расширить представление о малом городе России.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Пополнить знания о родном крае.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Воспитание гордости за свою страну.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59778" y="234175"/>
            <a:ext cx="43842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Цель: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Развитие интереса к истории своей страны.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Формировать представление о нашей Родины, что есть маленькие города в России.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b="1" dirty="0" smtClean="0">
                <a:solidFill>
                  <a:srgbClr val="002060"/>
                </a:solidFill>
              </a:rPr>
              <a:t>Расширить и разнообразить знания о нашей Родины.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4" y="3665350"/>
            <a:ext cx="3246665" cy="21557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0"/>
          <a:stretch/>
        </p:blipFill>
        <p:spPr bwMode="auto">
          <a:xfrm>
            <a:off x="5136927" y="3619487"/>
            <a:ext cx="3203655" cy="2247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268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63557" y="308474"/>
            <a:ext cx="8427214" cy="891676"/>
          </a:xfrm>
          <a:prstGeom prst="round2DiagRect">
            <a:avLst>
              <a:gd name="adj1" fmla="val 23259"/>
              <a:gd name="adj2" fmla="val 0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САМЫЙ МАЛЕНЬКИЙ ГОРОД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ЛИПЕЦКОЙ ОБЛАСТИ 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</a:rPr>
              <a:t>(основан в 1638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63557" y="1364256"/>
            <a:ext cx="8427214" cy="4758957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57" y="2800350"/>
            <a:ext cx="3458378" cy="3130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" t="2633" r="3589" b="4721"/>
          <a:stretch/>
        </p:blipFill>
        <p:spPr bwMode="auto">
          <a:xfrm>
            <a:off x="4956507" y="2829334"/>
            <a:ext cx="3721688" cy="32370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458" y="1099186"/>
            <a:ext cx="2031932" cy="27098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4724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163287" y="1404257"/>
            <a:ext cx="8817427" cy="505713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63557" y="308474"/>
            <a:ext cx="8427214" cy="1170083"/>
          </a:xfrm>
          <a:prstGeom prst="round2DiagRect">
            <a:avLst>
              <a:gd name="adj1" fmla="val 23259"/>
              <a:gd name="adj2" fmla="val 0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62710" y="308471"/>
            <a:ext cx="81179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  Город Чаплыгин, юный </a:t>
            </a:r>
            <a:r>
              <a:rPr lang="ru-RU" sz="3600" b="1" dirty="0">
                <a:solidFill>
                  <a:srgbClr val="FF0000"/>
                </a:solidFill>
              </a:rPr>
              <a:t>и красивый</a:t>
            </a:r>
            <a:r>
              <a:rPr lang="ru-RU" sz="3600" b="1" dirty="0" smtClean="0">
                <a:solidFill>
                  <a:srgbClr val="FF0000"/>
                </a:solidFill>
              </a:rPr>
              <a:t>,-     </a:t>
            </a:r>
          </a:p>
          <a:p>
            <a:r>
              <a:rPr lang="ru-RU" sz="3600" b="1" dirty="0">
                <a:solidFill>
                  <a:srgbClr val="FF0000"/>
                </a:solidFill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           частица </a:t>
            </a:r>
            <a:r>
              <a:rPr lang="ru-RU" sz="3600" b="1" dirty="0">
                <a:solidFill>
                  <a:srgbClr val="FF0000"/>
                </a:solidFill>
              </a:rPr>
              <a:t>Родины-России.</a:t>
            </a:r>
            <a:br>
              <a:rPr lang="ru-RU" sz="3600" b="1" dirty="0">
                <a:solidFill>
                  <a:srgbClr val="FF0000"/>
                </a:solidFill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10" y="1641842"/>
            <a:ext cx="3381206" cy="25726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298" y="3736521"/>
            <a:ext cx="3024187" cy="23050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906" y="1641842"/>
            <a:ext cx="3233057" cy="2702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TextBox 6"/>
          <p:cNvSpPr txBox="1"/>
          <p:nvPr/>
        </p:nvSpPr>
        <p:spPr>
          <a:xfrm>
            <a:off x="163287" y="4555671"/>
            <a:ext cx="3796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«Я непременно </a:t>
            </a:r>
            <a:r>
              <a:rPr lang="ru-RU" b="1" dirty="0">
                <a:solidFill>
                  <a:srgbClr val="0070C0"/>
                </a:solidFill>
              </a:rPr>
              <a:t>сюда </a:t>
            </a:r>
            <a:r>
              <a:rPr lang="ru-RU" b="1" dirty="0" smtClean="0">
                <a:solidFill>
                  <a:srgbClr val="0070C0"/>
                </a:solidFill>
              </a:rPr>
              <a:t>вернусь»    </a:t>
            </a:r>
          </a:p>
          <a:p>
            <a:r>
              <a:rPr lang="ru-RU" b="1" dirty="0">
                <a:solidFill>
                  <a:srgbClr val="0070C0"/>
                </a:solidFill>
              </a:rPr>
              <a:t> </a:t>
            </a:r>
            <a:r>
              <a:rPr lang="ru-RU" b="1" dirty="0" smtClean="0">
                <a:solidFill>
                  <a:srgbClr val="0070C0"/>
                </a:solidFill>
              </a:rPr>
              <a:t>    </a:t>
            </a:r>
            <a:r>
              <a:rPr lang="ru-RU" b="1" dirty="0" smtClean="0"/>
              <a:t>скажете </a:t>
            </a:r>
            <a:r>
              <a:rPr lang="ru-RU" b="1" dirty="0"/>
              <a:t>Вы, побывав в </a:t>
            </a:r>
            <a:r>
              <a:rPr lang="ru-RU" b="1" dirty="0" smtClean="0"/>
              <a:t>этом 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замечательном </a:t>
            </a:r>
            <a:r>
              <a:rPr lang="ru-RU" b="1" dirty="0"/>
              <a:t>городе.</a:t>
            </a:r>
          </a:p>
        </p:txBody>
      </p:sp>
    </p:spTree>
    <p:extLst>
      <p:ext uri="{BB962C8B-B14F-4D97-AF65-F5344CB8AC3E}">
        <p14:creationId xmlns:p14="http://schemas.microsoft.com/office/powerpoint/2010/main" val="318316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63557" y="308474"/>
            <a:ext cx="8511022" cy="826362"/>
          </a:xfrm>
          <a:prstGeom prst="round2DiagRect">
            <a:avLst>
              <a:gd name="adj1" fmla="val 23259"/>
              <a:gd name="adj2" fmla="val 0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>
                <a:solidFill>
                  <a:srgbClr val="0070C0"/>
                </a:solidFill>
              </a:rPr>
              <a:t>Рисунок плана крепости был сделан лично Петром I.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93914" y="1134836"/>
            <a:ext cx="8580665" cy="5078677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" t="1878" b="1163"/>
          <a:stretch/>
        </p:blipFill>
        <p:spPr bwMode="auto">
          <a:xfrm>
            <a:off x="636813" y="1469571"/>
            <a:ext cx="5501758" cy="4131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2" r="10158" b="1968"/>
          <a:stretch/>
        </p:blipFill>
        <p:spPr bwMode="auto">
          <a:xfrm>
            <a:off x="6138571" y="1469571"/>
            <a:ext cx="2645229" cy="3469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6042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21653" y="308474"/>
            <a:ext cx="8511022" cy="826362"/>
          </a:xfrm>
          <a:prstGeom prst="round2DiagRect">
            <a:avLst>
              <a:gd name="adj1" fmla="val 23259"/>
              <a:gd name="adj2" fmla="val 0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</a:rPr>
              <a:t>РАНЕНБУРСКАЯ КРЕПОСТЬ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63557" y="1216479"/>
            <a:ext cx="8427214" cy="4808764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34" y="1412421"/>
            <a:ext cx="3140075" cy="4286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9" t="15410" b="10585"/>
          <a:stretch/>
        </p:blipFill>
        <p:spPr bwMode="auto">
          <a:xfrm>
            <a:off x="4882243" y="1412421"/>
            <a:ext cx="3599368" cy="42084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133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21653" y="308474"/>
            <a:ext cx="8511022" cy="826362"/>
          </a:xfrm>
          <a:prstGeom prst="round2DiagRect">
            <a:avLst>
              <a:gd name="adj1" fmla="val 23259"/>
              <a:gd name="adj2" fmla="val 0"/>
            </a:avLst>
          </a:prstGeom>
          <a:pattFill prst="pct1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>
                <a:solidFill>
                  <a:srgbClr val="0070C0"/>
                </a:solidFill>
              </a:rPr>
              <a:t>В 1702 году крепость была подарена князю </a:t>
            </a:r>
          </a:p>
          <a:p>
            <a:pPr algn="ctr"/>
            <a:r>
              <a:rPr lang="ru-RU" sz="2800" b="1" i="1" dirty="0">
                <a:solidFill>
                  <a:srgbClr val="0070C0"/>
                </a:solidFill>
              </a:rPr>
              <a:t>А. Д. Меншикову – другу и сподвижнику </a:t>
            </a:r>
            <a:r>
              <a:rPr lang="ru-RU" sz="2800" b="1" i="1" dirty="0" smtClean="0">
                <a:solidFill>
                  <a:srgbClr val="0070C0"/>
                </a:solidFill>
              </a:rPr>
              <a:t>государя.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08817" y="1216478"/>
            <a:ext cx="8523858" cy="4898569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670" y="1477734"/>
            <a:ext cx="2665258" cy="3028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48896" y="1477734"/>
            <a:ext cx="421360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 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Граф</a:t>
            </a:r>
            <a:r>
              <a:rPr lang="ru-RU" b="1" i="1" dirty="0">
                <a:solidFill>
                  <a:schemeClr val="accent5">
                    <a:lumMod val="50000"/>
                  </a:schemeClr>
                </a:solidFill>
              </a:rPr>
              <a:t>, князь Алекса́ндр Дани́лович Ме́ншиков — русский государственный и военный деятель, ближайший сподвижник и фаворит Петра I, генерал-фельдмаршал, первый Санкт-Петербургский генерал-губернатор, президент Военной коллегии.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44" r="3224" b="21298"/>
          <a:stretch/>
        </p:blipFill>
        <p:spPr bwMode="auto">
          <a:xfrm>
            <a:off x="3574632" y="3487445"/>
            <a:ext cx="4802172" cy="2627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652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30653" y="336170"/>
            <a:ext cx="8662307" cy="5641522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61807" y="1510392"/>
            <a:ext cx="39351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  </a:t>
            </a:r>
            <a:endParaRPr lang="ru-RU" sz="2000" b="1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917" y="1188053"/>
            <a:ext cx="2767014" cy="37769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858605" y="4965027"/>
            <a:ext cx="3886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Григорий Федорович Долгорукий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5" t="8678" r="6020" b="22137"/>
          <a:stretch/>
        </p:blipFill>
        <p:spPr bwMode="auto">
          <a:xfrm>
            <a:off x="5998027" y="1050989"/>
            <a:ext cx="2862532" cy="31610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557281" y="4212002"/>
            <a:ext cx="2130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малолетний император Иван </a:t>
            </a:r>
            <a:r>
              <a:rPr lang="en-US" b="1" dirty="0">
                <a:solidFill>
                  <a:srgbClr val="002060"/>
                </a:solidFill>
              </a:rPr>
              <a:t>VI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49" y="1401780"/>
            <a:ext cx="2373256" cy="3047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30653" y="4415888"/>
            <a:ext cx="2893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>
                <a:solidFill>
                  <a:srgbClr val="002060"/>
                </a:solidFill>
              </a:rPr>
              <a:t>Алекса́ндр Дани́лович Ме́ншиков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2779" y="449035"/>
            <a:ext cx="56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Узники Раненбурской крепости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9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8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42371" y="6213513"/>
            <a:ext cx="9529590" cy="495759"/>
          </a:xfrm>
          <a:prstGeom prst="rect">
            <a:avLst/>
          </a:prstGeom>
          <a:solidFill>
            <a:schemeClr val="lt1">
              <a:alpha val="5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36764" y="212270"/>
            <a:ext cx="8670471" cy="5894615"/>
          </a:xfrm>
          <a:prstGeom prst="round2DiagRect">
            <a:avLst>
              <a:gd name="adj1" fmla="val 3517"/>
              <a:gd name="adj2" fmla="val 0"/>
            </a:avLst>
          </a:prstGeom>
          <a:solidFill>
            <a:schemeClr val="bg1"/>
          </a:solidFill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43" y="333149"/>
            <a:ext cx="3593873" cy="26181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258356"/>
            <a:ext cx="4121672" cy="27676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1"/>
          <a:stretch/>
        </p:blipFill>
        <p:spPr bwMode="auto">
          <a:xfrm>
            <a:off x="236763" y="3657600"/>
            <a:ext cx="4718075" cy="22374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55" r="8448" b="17957"/>
          <a:stretch/>
        </p:blipFill>
        <p:spPr bwMode="auto">
          <a:xfrm>
            <a:off x="4851038" y="3657600"/>
            <a:ext cx="4056197" cy="21803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71700" y="2951257"/>
            <a:ext cx="44611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г. Раненбург Х</a:t>
            </a:r>
            <a:r>
              <a:rPr lang="en-US" sz="2800" dirty="0" smtClean="0">
                <a:solidFill>
                  <a:srgbClr val="002060"/>
                </a:solidFill>
              </a:rPr>
              <a:t>II</a:t>
            </a:r>
            <a:r>
              <a:rPr lang="ru-RU" sz="2800" dirty="0" smtClean="0">
                <a:solidFill>
                  <a:srgbClr val="002060"/>
                </a:solidFill>
              </a:rPr>
              <a:t>Х – ХХ века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13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08cb49e3ed56568405b458eff6754b87484880"/>
</p:tagLst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1117</TotalTime>
  <Words>388</Words>
  <Application>Microsoft Office PowerPoint</Application>
  <PresentationFormat>Экран (4:3)</PresentationFormat>
  <Paragraphs>75</Paragraphs>
  <Slides>17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Asus</cp:lastModifiedBy>
  <cp:revision>49</cp:revision>
  <dcterms:created xsi:type="dcterms:W3CDTF">2013-04-24T01:34:00Z</dcterms:created>
  <dcterms:modified xsi:type="dcterms:W3CDTF">2016-01-19T19:22:07Z</dcterms:modified>
</cp:coreProperties>
</file>