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81" r:id="rId24"/>
    <p:sldId id="279" r:id="rId25"/>
    <p:sldId id="280" r:id="rId26"/>
    <p:sldId id="278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979" y="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ishka\Desktop\&#1089;&#1090;&#1091;&#1076;%20&#1082;&#1086;&#1085;&#1092;&#1077;&#1088;&#1077;&#1085;&#1094;&#1080;&#1103;\&#1048;&#1058;\Kniga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8.5710433970463698E-2"/>
          <c:y val="0.10330080547014851"/>
          <c:w val="0.91428956602953659"/>
          <c:h val="0.67716905486122891"/>
        </c:manualLayout>
      </c:layout>
      <c:barChart>
        <c:barDir val="col"/>
        <c:grouping val="clustered"/>
        <c:ser>
          <c:idx val="0"/>
          <c:order val="0"/>
          <c:tx>
            <c:strRef>
              <c:f>Лист7!$B$1</c:f>
              <c:strCache>
                <c:ptCount val="1"/>
                <c:pt idx="0">
                  <c:v>объём выпущенных карт</c:v>
                </c:pt>
              </c:strCache>
            </c:strRef>
          </c:tx>
          <c:spPr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numRef>
              <c:f>Лист7!$A$2:$A$11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Лист7!$B$2:$B$11</c:f>
              <c:numCache>
                <c:formatCode>General</c:formatCode>
                <c:ptCount val="10"/>
                <c:pt idx="0">
                  <c:v>4.5</c:v>
                </c:pt>
                <c:pt idx="1">
                  <c:v>5</c:v>
                </c:pt>
                <c:pt idx="2">
                  <c:v>25.1</c:v>
                </c:pt>
                <c:pt idx="3">
                  <c:v>43.7</c:v>
                </c:pt>
                <c:pt idx="4">
                  <c:v>48.4</c:v>
                </c:pt>
                <c:pt idx="5">
                  <c:v>55.1</c:v>
                </c:pt>
                <c:pt idx="6">
                  <c:v>61.7</c:v>
                </c:pt>
                <c:pt idx="7">
                  <c:v>71.099999999999994</c:v>
                </c:pt>
                <c:pt idx="8">
                  <c:v>81.3</c:v>
                </c:pt>
                <c:pt idx="9">
                  <c:v>90.6</c:v>
                </c:pt>
              </c:numCache>
            </c:numRef>
          </c:val>
        </c:ser>
        <c:axId val="54257536"/>
        <c:axId val="54259072"/>
      </c:barChart>
      <c:catAx>
        <c:axId val="54257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54259072"/>
        <c:crosses val="autoZero"/>
        <c:auto val="1"/>
        <c:lblAlgn val="ctr"/>
        <c:lblOffset val="100"/>
      </c:catAx>
      <c:valAx>
        <c:axId val="542590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5425753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5.096233179573241E-2"/>
          <c:y val="0.10541139604055021"/>
          <c:w val="0.54615473110490587"/>
          <c:h val="0.71254939175615029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7030A0"/>
              </a:solidFill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DA16A2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7.5478127734033396E-2"/>
                  <c:y val="-1.9892461358996801E-2"/>
                </c:manualLayout>
              </c:layout>
              <c:showPercent val="1"/>
            </c:dLbl>
            <c:dLbl>
              <c:idx val="1"/>
              <c:layout>
                <c:manualLayout>
                  <c:x val="-8.3338801399825344E-3"/>
                  <c:y val="-5.1900335374744797E-2"/>
                </c:manualLayout>
              </c:layout>
              <c:showPercent val="1"/>
            </c:dLbl>
            <c:dLbl>
              <c:idx val="2"/>
              <c:layout>
                <c:manualLayout>
                  <c:x val="-9.4448818897637787E-3"/>
                  <c:y val="9.7969524642753016E-3"/>
                </c:manualLayout>
              </c:layout>
              <c:showPercent val="1"/>
            </c:dLbl>
            <c:dLbl>
              <c:idx val="3"/>
              <c:layout>
                <c:manualLayout>
                  <c:x val="1.3602362204724409E-2"/>
                  <c:y val="4.0307669874599023E-2"/>
                </c:manualLayout>
              </c:layout>
              <c:showPercent val="1"/>
            </c:dLbl>
            <c:dLbl>
              <c:idx val="4"/>
              <c:layout>
                <c:manualLayout>
                  <c:x val="2.5224846894138227E-2"/>
                  <c:y val="-5.5226377952755902E-2"/>
                </c:manualLayout>
              </c:layout>
              <c:showPercent val="1"/>
            </c:dLbl>
            <c:dLbl>
              <c:idx val="5"/>
              <c:layout>
                <c:manualLayout>
                  <c:x val="6.6812992125984405E-2"/>
                  <c:y val="8.2859434237387002E-4"/>
                </c:manualLayout>
              </c:layout>
              <c:tx>
                <c:rich>
                  <a:bodyPr/>
                  <a:lstStyle/>
                  <a:p>
                    <a:r>
                      <a:rPr lang="en-US" sz="2400" b="0"/>
                      <a:t>13,04%</a:t>
                    </a: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2400" b="0"/>
                </a:pPr>
                <a:endParaRPr lang="ru-RU"/>
              </a:p>
            </c:txPr>
            <c:showPercent val="1"/>
          </c:dLbls>
          <c:cat>
            <c:strRef>
              <c:f>Лист1!$B$1:$B$6</c:f>
              <c:strCache>
                <c:ptCount val="6"/>
                <c:pt idx="0">
                  <c:v>Web money</c:v>
                </c:pt>
                <c:pt idx="1">
                  <c:v>Yandex деньги</c:v>
                </c:pt>
                <c:pt idx="2">
                  <c:v>PayPal</c:v>
                </c:pt>
                <c:pt idx="3">
                  <c:v>РАДУГА</c:v>
                </c:pt>
                <c:pt idx="4">
                  <c:v>Qiwi кошелек</c:v>
                </c:pt>
                <c:pt idx="5">
                  <c:v>Другой вариант</c:v>
                </c:pt>
              </c:strCache>
            </c:strRef>
          </c:cat>
          <c:val>
            <c:numRef>
              <c:f>Лист1!$D$1:$D$6</c:f>
              <c:numCache>
                <c:formatCode>0%</c:formatCode>
                <c:ptCount val="6"/>
                <c:pt idx="0">
                  <c:v>0.21739130434782641</c:v>
                </c:pt>
                <c:pt idx="1">
                  <c:v>0.1304347826086957</c:v>
                </c:pt>
                <c:pt idx="2">
                  <c:v>4.3478260869565223E-2</c:v>
                </c:pt>
                <c:pt idx="3">
                  <c:v>0.39130434782608747</c:v>
                </c:pt>
                <c:pt idx="4">
                  <c:v>8.6956521739130543E-2</c:v>
                </c:pt>
                <c:pt idx="5">
                  <c:v>0.1304347826086957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615529573625696"/>
          <c:y val="0.17274299102863255"/>
          <c:w val="0.35384470426374331"/>
          <c:h val="0.64092301885116709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rect">
                <a:fillToRect l="100000" t="100000"/>
              </a:path>
              <a:tileRect r="-100000" b="-100000"/>
            </a:gradFill>
          </c:spPr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Лист2!$B$1:$B$6</c:f>
              <c:strCache>
                <c:ptCount val="6"/>
                <c:pt idx="0">
                  <c:v>Оплата коммунальных платежей</c:v>
                </c:pt>
                <c:pt idx="1">
                  <c:v>Оплата покупок через интернет</c:v>
                </c:pt>
                <c:pt idx="2">
                  <c:v>Оплата мобильной связи, интернета</c:v>
                </c:pt>
                <c:pt idx="3">
                  <c:v>Оплата образовательных услуг </c:v>
                </c:pt>
                <c:pt idx="4">
                  <c:v>Перевод/получение средств</c:v>
                </c:pt>
                <c:pt idx="5">
                  <c:v>Другой вариант</c:v>
                </c:pt>
              </c:strCache>
            </c:strRef>
          </c:cat>
          <c:val>
            <c:numRef>
              <c:f>Лист2!$D$1:$D$6</c:f>
              <c:numCache>
                <c:formatCode>0%</c:formatCode>
                <c:ptCount val="6"/>
                <c:pt idx="0">
                  <c:v>0.29032258064516164</c:v>
                </c:pt>
                <c:pt idx="1">
                  <c:v>0.19354838709677444</c:v>
                </c:pt>
                <c:pt idx="2">
                  <c:v>0.29032258064516164</c:v>
                </c:pt>
                <c:pt idx="3">
                  <c:v>3.2258064516129066E-2</c:v>
                </c:pt>
                <c:pt idx="4">
                  <c:v>0.12903225806451613</c:v>
                </c:pt>
                <c:pt idx="5">
                  <c:v>6.4516129032258132E-2</c:v>
                </c:pt>
              </c:numCache>
            </c:numRef>
          </c:val>
        </c:ser>
        <c:axId val="57290752"/>
        <c:axId val="57292288"/>
      </c:barChart>
      <c:catAx>
        <c:axId val="57290752"/>
        <c:scaling>
          <c:orientation val="minMax"/>
        </c:scaling>
        <c:axPos val="l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7292288"/>
        <c:crosses val="autoZero"/>
        <c:auto val="1"/>
        <c:lblAlgn val="ctr"/>
        <c:lblOffset val="100"/>
      </c:catAx>
      <c:valAx>
        <c:axId val="57292288"/>
        <c:scaling>
          <c:orientation val="minMax"/>
        </c:scaling>
        <c:delete val="1"/>
        <c:axPos val="b"/>
        <c:majorGridlines/>
        <c:numFmt formatCode="0%" sourceLinked="1"/>
        <c:tickLblPos val="nextTo"/>
        <c:crossAx val="5729075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691578523896955"/>
          <c:y val="8.1600584805122153E-2"/>
          <c:w val="0.85696176627335963"/>
          <c:h val="0.77913830625178071"/>
        </c:manualLayout>
      </c:layout>
      <c:barChart>
        <c:barDir val="col"/>
        <c:grouping val="clustered"/>
        <c:ser>
          <c:idx val="0"/>
          <c:order val="0"/>
          <c:spPr>
            <a:gradFill flip="none" rotWithShape="1">
              <a:gsLst>
                <a:gs pos="0">
                  <a:srgbClr val="0070C0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c:spPr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Лист3!$B$1:$B$5</c:f>
              <c:strCache>
                <c:ptCount val="5"/>
                <c:pt idx="0">
                  <c:v>Менее года</c:v>
                </c:pt>
                <c:pt idx="1">
                  <c:v>1 год</c:v>
                </c:pt>
                <c:pt idx="2">
                  <c:v>2 года </c:v>
                </c:pt>
                <c:pt idx="3">
                  <c:v>3 года</c:v>
                </c:pt>
                <c:pt idx="4">
                  <c:v>более 3 лет</c:v>
                </c:pt>
              </c:strCache>
            </c:strRef>
          </c:cat>
          <c:val>
            <c:numRef>
              <c:f>Лист3!$D$1:$D$5</c:f>
              <c:numCache>
                <c:formatCode>0%</c:formatCode>
                <c:ptCount val="5"/>
                <c:pt idx="0">
                  <c:v>6.666666666666668E-2</c:v>
                </c:pt>
                <c:pt idx="1">
                  <c:v>6.666666666666668E-2</c:v>
                </c:pt>
                <c:pt idx="2">
                  <c:v>0.33333333333333331</c:v>
                </c:pt>
                <c:pt idx="3">
                  <c:v>6.666666666666668E-2</c:v>
                </c:pt>
                <c:pt idx="4">
                  <c:v>0.46666666666666701</c:v>
                </c:pt>
              </c:numCache>
            </c:numRef>
          </c:val>
        </c:ser>
        <c:axId val="57312384"/>
        <c:axId val="57313920"/>
      </c:barChart>
      <c:catAx>
        <c:axId val="57312384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7313920"/>
        <c:crosses val="autoZero"/>
        <c:auto val="1"/>
        <c:lblAlgn val="ctr"/>
        <c:lblOffset val="100"/>
      </c:catAx>
      <c:valAx>
        <c:axId val="5731392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7312384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gradFill>
              <a:gsLst>
                <a:gs pos="39000">
                  <a:srgbClr val="FF0000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13500000" scaled="1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9930008748906434E-3"/>
                  <c:y val="-1.1089603382910481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Лист4!$B$1:$B$2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Лист4!$C$1:$C$2</c:f>
              <c:numCache>
                <c:formatCode>0%</c:formatCode>
                <c:ptCount val="2"/>
                <c:pt idx="0">
                  <c:v>0.68</c:v>
                </c:pt>
                <c:pt idx="1">
                  <c:v>0.32000000000000034</c:v>
                </c:pt>
              </c:numCache>
            </c:numRef>
          </c:val>
        </c:ser>
        <c:axId val="57870592"/>
        <c:axId val="57880576"/>
      </c:barChart>
      <c:catAx>
        <c:axId val="5787059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7880576"/>
        <c:crosses val="autoZero"/>
        <c:auto val="1"/>
        <c:lblAlgn val="ctr"/>
        <c:lblOffset val="100"/>
      </c:catAx>
      <c:valAx>
        <c:axId val="5788057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787059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spPr>
              <a:solidFill>
                <a:srgbClr val="DA16A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1"/>
            <c:spPr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rgbClr val="00B05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Лист5!$B$1:$B$3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другое</c:v>
                </c:pt>
              </c:strCache>
            </c:strRef>
          </c:cat>
          <c:val>
            <c:numRef>
              <c:f>Лист5!$D$1:$D$3</c:f>
              <c:numCache>
                <c:formatCode>0%</c:formatCode>
                <c:ptCount val="3"/>
                <c:pt idx="0">
                  <c:v>0.53333333333333333</c:v>
                </c:pt>
                <c:pt idx="1">
                  <c:v>0.26666666666666694</c:v>
                </c:pt>
                <c:pt idx="2">
                  <c:v>0.2</c:v>
                </c:pt>
              </c:numCache>
            </c:numRef>
          </c:val>
        </c:ser>
        <c:axId val="57901440"/>
        <c:axId val="57902976"/>
      </c:barChart>
      <c:catAx>
        <c:axId val="5790144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7902976"/>
        <c:crosses val="autoZero"/>
        <c:auto val="1"/>
        <c:lblAlgn val="ctr"/>
        <c:lblOffset val="100"/>
      </c:catAx>
      <c:valAx>
        <c:axId val="5790297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57901440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spPr>
            <a:gradFill flip="none" rotWithShape="1">
              <a:gsLst>
                <a:gs pos="3900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13500000" scaled="1"/>
              <a:tileRect/>
            </a:gradFill>
          </c:spPr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Лист6!$B$1:$B$4</c:f>
              <c:strCache>
                <c:ptCount val="4"/>
                <c:pt idx="0">
                  <c:v>Положительно</c:v>
                </c:pt>
                <c:pt idx="1">
                  <c:v>Отрицательно. </c:v>
                </c:pt>
                <c:pt idx="2">
                  <c:v>Двойственно. Считаю, что можно только в случае крайней необходимости.</c:v>
                </c:pt>
                <c:pt idx="3">
                  <c:v>Пользуюсь, но не доверяю, поскольку опасаюсь, что деньги уйдут "не туда"</c:v>
                </c:pt>
              </c:strCache>
            </c:strRef>
          </c:cat>
          <c:val>
            <c:numRef>
              <c:f>Лист6!$D$1:$D$4</c:f>
              <c:numCache>
                <c:formatCode>0%</c:formatCode>
                <c:ptCount val="4"/>
                <c:pt idx="0">
                  <c:v>0.8666666666666667</c:v>
                </c:pt>
                <c:pt idx="1">
                  <c:v>0</c:v>
                </c:pt>
                <c:pt idx="2">
                  <c:v>6.666666666666668E-2</c:v>
                </c:pt>
                <c:pt idx="3">
                  <c:v>6.666666666666668E-2</c:v>
                </c:pt>
              </c:numCache>
            </c:numRef>
          </c:val>
        </c:ser>
        <c:axId val="57947648"/>
        <c:axId val="57949184"/>
      </c:barChart>
      <c:catAx>
        <c:axId val="57947648"/>
        <c:scaling>
          <c:orientation val="minMax"/>
        </c:scaling>
        <c:axPos val="l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7949184"/>
        <c:crosses val="autoZero"/>
        <c:auto val="1"/>
        <c:lblAlgn val="ctr"/>
        <c:lblOffset val="100"/>
      </c:catAx>
      <c:valAx>
        <c:axId val="57949184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7947648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B7C524C-5932-438C-B783-5D4B271AE1B2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D116D0B-D65D-462C-83CE-F69CD3DCFA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risbank.com/" TargetMode="External"/><Relationship Id="rId7" Type="http://schemas.openxmlformats.org/officeDocument/2006/relationships/hyperlink" Target="http://tirpsb.com/" TargetMode="External"/><Relationship Id="rId2" Type="http://schemas.openxmlformats.org/officeDocument/2006/relationships/hyperlink" Target="http://www.cbpmr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otekabank.com/" TargetMode="External"/><Relationship Id="rId5" Type="http://schemas.openxmlformats.org/officeDocument/2006/relationships/hyperlink" Target="http://www.gasindbank.com/" TargetMode="External"/><Relationship Id="rId4" Type="http://schemas.openxmlformats.org/officeDocument/2006/relationships/hyperlink" Target="http://www.agroprombank.com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groprombank.com/privateclients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H:\студ конференция\ИТ\фото к ИТ\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15119">
            <a:off x="5944060" y="4015242"/>
            <a:ext cx="257175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-24"/>
            <a:ext cx="8172480" cy="1780108"/>
          </a:xfrm>
        </p:spPr>
        <p:txBody>
          <a:bodyPr>
            <a:noAutofit/>
          </a:bodyPr>
          <a:lstStyle/>
          <a:p>
            <a:r>
              <a:rPr lang="ru-RU" sz="3200" spc="300" dirty="0" smtClean="0"/>
              <a:t>Научно-исследовательская работа</a:t>
            </a:r>
            <a:br>
              <a:rPr lang="ru-RU" sz="3200" spc="300" dirty="0" smtClean="0"/>
            </a:br>
            <a:r>
              <a:rPr lang="ru-RU" sz="3200" spc="300" dirty="0" smtClean="0"/>
              <a:t>на тему: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85794"/>
            <a:ext cx="8429684" cy="3000396"/>
          </a:xfrm>
        </p:spPr>
        <p:txBody>
          <a:bodyPr>
            <a:noAutofit/>
          </a:bodyPr>
          <a:lstStyle/>
          <a:p>
            <a:r>
              <a:rPr lang="ru-RU" sz="4000" b="1" i="1" dirty="0" smtClean="0"/>
              <a:t> </a:t>
            </a:r>
            <a:endParaRPr lang="ru-RU" sz="4000" b="1" dirty="0" smtClean="0"/>
          </a:p>
          <a:p>
            <a:r>
              <a:rPr lang="ru-RU" sz="4000" b="1" spc="300" dirty="0" smtClean="0">
                <a:cs typeface="Tahoma" pitchFamily="34" charset="0"/>
              </a:rPr>
              <a:t>«Новшества в области информационных технологий: </a:t>
            </a:r>
            <a:endParaRPr lang="en-US" sz="4000" b="1" spc="300" dirty="0" smtClean="0">
              <a:cs typeface="Tahoma" pitchFamily="34" charset="0"/>
            </a:endParaRPr>
          </a:p>
          <a:p>
            <a:r>
              <a:rPr lang="ru-RU" sz="4000" b="1" spc="300" dirty="0" smtClean="0">
                <a:cs typeface="Tahoma" pitchFamily="34" charset="0"/>
              </a:rPr>
              <a:t>системы электронных платежей»</a:t>
            </a:r>
          </a:p>
          <a:p>
            <a:endParaRPr lang="ru-RU" sz="4000" b="1" spc="3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-2214610" y="4633280"/>
            <a:ext cx="86439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09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300" dirty="0" smtClean="0"/>
              <a:t>Автор работы: </a:t>
            </a:r>
            <a:r>
              <a:rPr lang="ru-RU" sz="2000" spc="300" dirty="0" smtClean="0"/>
              <a:t>Рогозина Анастасия</a:t>
            </a:r>
          </a:p>
          <a:p>
            <a:pPr marL="0" marR="0" lvl="0" indent="260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300" dirty="0" smtClean="0"/>
              <a:t>Группа: </a:t>
            </a:r>
            <a:r>
              <a:rPr lang="ru-RU" sz="2000" spc="300" dirty="0" smtClean="0"/>
              <a:t>№ 105</a:t>
            </a:r>
          </a:p>
          <a:p>
            <a:pPr marL="0" marR="0" lvl="0" indent="260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300" dirty="0" smtClean="0"/>
              <a:t>Специальность:  </a:t>
            </a:r>
            <a:r>
              <a:rPr lang="ru-RU" sz="2000" spc="300" dirty="0" smtClean="0"/>
              <a:t>080201 </a:t>
            </a:r>
          </a:p>
          <a:p>
            <a:pPr marL="0" marR="0" lvl="0" indent="260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spc="300" dirty="0" smtClean="0"/>
              <a:t>«Менеджмент в торговле»</a:t>
            </a:r>
          </a:p>
          <a:p>
            <a:pPr marL="0" marR="0" lvl="0" indent="260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spc="300" dirty="0" smtClean="0"/>
              <a:t>                                  </a:t>
            </a:r>
          </a:p>
          <a:p>
            <a:pPr marL="0" marR="0" lvl="0" indent="2609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300" dirty="0" smtClean="0"/>
              <a:t>Научный руководитель: </a:t>
            </a:r>
            <a:r>
              <a:rPr lang="ru-RU" sz="2000" spc="300" dirty="0" smtClean="0"/>
              <a:t>М.С. Дариенко </a:t>
            </a:r>
          </a:p>
        </p:txBody>
      </p:sp>
    </p:spTree>
    <p:extLst>
      <p:ext uri="{BB962C8B-B14F-4D97-AF65-F5344CB8AC3E}">
        <p14:creationId xmlns="" xmlns:p14="http://schemas.microsoft.com/office/powerpoint/2010/main" val="396999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2990290"/>
            <a:ext cx="7772428" cy="29589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/>
              <a:t>Платёжная система </a:t>
            </a:r>
            <a:r>
              <a:rPr lang="ru-RU" b="1" spc="300" dirty="0" err="1"/>
              <a:t>PayPal</a:t>
            </a:r>
            <a:endParaRPr lang="ru-RU" b="1" spc="300" dirty="0"/>
          </a:p>
        </p:txBody>
      </p:sp>
      <p:pic>
        <p:nvPicPr>
          <p:cNvPr id="17410" name="Picture 2" descr="Картинки по запросу электронные день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357298"/>
            <a:ext cx="2466975" cy="184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7675985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/>
              <a:t>Электронная платёжная система </a:t>
            </a:r>
            <a:r>
              <a:rPr lang="ru-RU" b="1" spc="300" dirty="0" err="1"/>
              <a:t>Skrill</a:t>
            </a:r>
            <a:endParaRPr lang="ru-RU" spc="3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187" y="3071810"/>
            <a:ext cx="6448721" cy="30940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3" name="Picture 1" descr="H:\студ конференция\ИТ\фото к ИТ\moneybookers-skri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53897">
            <a:off x="214282" y="2714620"/>
            <a:ext cx="24384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275601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500306"/>
            <a:ext cx="8358245" cy="400052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spc="300" dirty="0" smtClean="0">
                <a:solidFill>
                  <a:schemeClr val="tx1"/>
                </a:solidFill>
              </a:rPr>
              <a:t>1999 г. </a:t>
            </a:r>
            <a:r>
              <a:rPr lang="ru-RU" spc="300" dirty="0" smtClean="0">
                <a:solidFill>
                  <a:schemeClr val="tx1"/>
                </a:solidFill>
              </a:rPr>
              <a:t>положение ПРБ «О правилах обмена электронными документами между ПРБ, банками ПМР (филиалами) при осуществлении расчётов через систему электронных платежей Приднестровского республиканского банка».</a:t>
            </a:r>
          </a:p>
          <a:p>
            <a:pPr algn="just">
              <a:buNone/>
            </a:pPr>
            <a:endParaRPr lang="ru-RU" spc="3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spc="300" dirty="0" smtClean="0">
                <a:solidFill>
                  <a:schemeClr val="tx1"/>
                </a:solidFill>
              </a:rPr>
              <a:t>С </a:t>
            </a:r>
            <a:r>
              <a:rPr lang="ru-RU" b="1" spc="300" dirty="0" smtClean="0">
                <a:solidFill>
                  <a:schemeClr val="tx1"/>
                </a:solidFill>
              </a:rPr>
              <a:t>17 января 2000 г. </a:t>
            </a:r>
            <a:r>
              <a:rPr lang="ru-RU" spc="300" dirty="0" smtClean="0">
                <a:solidFill>
                  <a:schemeClr val="tx1"/>
                </a:solidFill>
              </a:rPr>
              <a:t>электронные платежи стали единственным способом совершения платежей в приднестровских рублях через электронную расчётную палату ПРБ. </a:t>
            </a:r>
          </a:p>
          <a:p>
            <a:pPr algn="just">
              <a:buNone/>
            </a:pPr>
            <a:endParaRPr lang="ru-RU" spc="3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b="1" spc="300" dirty="0" smtClean="0">
                <a:solidFill>
                  <a:schemeClr val="tx1"/>
                </a:solidFill>
              </a:rPr>
              <a:t>Участниками системы электронных платежей тогда стали 10 коммерческих банков республики.</a:t>
            </a:r>
            <a:endParaRPr lang="ru-RU" b="1" spc="3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/>
              <a:t>Системы электронных платежей в Приднестровье</a:t>
            </a:r>
            <a:endParaRPr lang="ru-RU" spc="300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000108"/>
            <a:ext cx="1428760" cy="1538665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500306"/>
            <a:ext cx="8358245" cy="400052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spc="300" dirty="0" smtClean="0">
                <a:solidFill>
                  <a:schemeClr val="tx1"/>
                </a:solidFill>
              </a:rPr>
              <a:t>С середины 2000 г. </a:t>
            </a:r>
            <a:r>
              <a:rPr lang="ru-RU" spc="300" dirty="0" smtClean="0">
                <a:solidFill>
                  <a:schemeClr val="tx1"/>
                </a:solidFill>
              </a:rPr>
              <a:t>в республике начали функционировать платёжные системы с использованием банковских платёжных карт и денежных переводов. </a:t>
            </a:r>
          </a:p>
          <a:p>
            <a:pPr algn="just">
              <a:buNone/>
            </a:pPr>
            <a:endParaRPr lang="ru-RU" spc="3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b="1" spc="300" dirty="0" smtClean="0">
                <a:solidFill>
                  <a:schemeClr val="tx1"/>
                </a:solidFill>
              </a:rPr>
              <a:t>К концу 2014 г. </a:t>
            </a:r>
            <a:r>
              <a:rPr lang="ru-RU" spc="300" dirty="0" smtClean="0">
                <a:solidFill>
                  <a:schemeClr val="tx1"/>
                </a:solidFill>
              </a:rPr>
              <a:t>стали функционировать карточные платёжные системы «Радуга», «Партнёр», «</a:t>
            </a:r>
            <a:r>
              <a:rPr lang="ru-RU" spc="300" dirty="0" err="1" smtClean="0">
                <a:solidFill>
                  <a:schemeClr val="tx1"/>
                </a:solidFill>
              </a:rPr>
              <a:t>Мастер-карт</a:t>
            </a:r>
            <a:r>
              <a:rPr lang="ru-RU" spc="300" dirty="0" smtClean="0">
                <a:solidFill>
                  <a:schemeClr val="tx1"/>
                </a:solidFill>
              </a:rPr>
              <a:t>», «</a:t>
            </a:r>
            <a:r>
              <a:rPr lang="ru-RU" spc="300" dirty="0" err="1" smtClean="0">
                <a:solidFill>
                  <a:schemeClr val="tx1"/>
                </a:solidFill>
              </a:rPr>
              <a:t>Виза-карт</a:t>
            </a:r>
            <a:r>
              <a:rPr lang="ru-RU" spc="300" dirty="0" smtClean="0">
                <a:solidFill>
                  <a:schemeClr val="tx1"/>
                </a:solidFill>
              </a:rPr>
              <a:t>», «Золотая корона», «Моя карта», «</a:t>
            </a:r>
            <a:r>
              <a:rPr lang="ru-RU" spc="300" dirty="0" err="1" smtClean="0">
                <a:solidFill>
                  <a:schemeClr val="tx1"/>
                </a:solidFill>
              </a:rPr>
              <a:t>Дайнерз</a:t>
            </a:r>
            <a:r>
              <a:rPr lang="ru-RU" spc="300" dirty="0" smtClean="0">
                <a:solidFill>
                  <a:schemeClr val="tx1"/>
                </a:solidFill>
              </a:rPr>
              <a:t> </a:t>
            </a:r>
            <a:r>
              <a:rPr lang="ru-RU" spc="300" dirty="0" err="1" smtClean="0">
                <a:solidFill>
                  <a:schemeClr val="tx1"/>
                </a:solidFill>
              </a:rPr>
              <a:t>клаб</a:t>
            </a:r>
            <a:r>
              <a:rPr lang="ru-RU" spc="300" dirty="0" smtClean="0">
                <a:solidFill>
                  <a:schemeClr val="tx1"/>
                </a:solidFill>
              </a:rPr>
              <a:t>». </a:t>
            </a:r>
            <a:endParaRPr lang="ru-RU" b="1" spc="3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/>
              <a:t>Системы электронных платежей в Приднестровье</a:t>
            </a:r>
            <a:endParaRPr lang="ru-RU" spc="3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spc="300" dirty="0" smtClean="0"/>
              <a:t>Объём выпущенных в обращение банковских карт в период                       с 2005 по 2014 гг.</a:t>
            </a:r>
            <a:endParaRPr lang="ru-RU" sz="3200" b="1" spc="3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2000216"/>
          <a:ext cx="792961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000240"/>
            <a:ext cx="8501122" cy="457203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spc="300" dirty="0" smtClean="0">
                <a:solidFill>
                  <a:schemeClr val="tx1"/>
                </a:solidFill>
              </a:rPr>
              <a:t>Виды сервисов </a:t>
            </a:r>
            <a:r>
              <a:rPr lang="ru-RU" b="1" spc="300" dirty="0" err="1" smtClean="0">
                <a:solidFill>
                  <a:schemeClr val="tx1"/>
                </a:solidFill>
              </a:rPr>
              <a:t>онлайн-платежей</a:t>
            </a:r>
            <a:r>
              <a:rPr lang="ru-RU" b="1" spc="3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pc="300" dirty="0" smtClean="0">
                <a:solidFill>
                  <a:schemeClr val="tx1"/>
                </a:solidFill>
              </a:rPr>
              <a:t>«Клиент-банк»</a:t>
            </a:r>
          </a:p>
          <a:p>
            <a:r>
              <a:rPr lang="ru-RU" spc="300" dirty="0" smtClean="0">
                <a:solidFill>
                  <a:schemeClr val="tx1"/>
                </a:solidFill>
              </a:rPr>
              <a:t>«Интернет-банк».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spc="300" dirty="0" smtClean="0">
                <a:solidFill>
                  <a:schemeClr val="tx1"/>
                </a:solidFill>
                <a:hlinkClick r:id="rId2"/>
              </a:rPr>
              <a:t>«Приднестровский Республиканский Банк»</a:t>
            </a:r>
            <a:r>
              <a:rPr lang="ru-RU" sz="2600" b="1" spc="300" dirty="0" smtClean="0">
                <a:solidFill>
                  <a:schemeClr val="tx1"/>
                </a:solidFill>
              </a:rPr>
              <a:t>,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spc="300" dirty="0" smtClean="0">
                <a:solidFill>
                  <a:schemeClr val="tx1"/>
                </a:solidFill>
                <a:hlinkClick r:id="rId3"/>
              </a:rPr>
              <a:t>ЗАО «Приднестровский Сберегательный Банк»</a:t>
            </a:r>
            <a:r>
              <a:rPr lang="ru-RU" sz="2600" spc="300" dirty="0" smtClean="0">
                <a:solidFill>
                  <a:schemeClr val="tx1"/>
                </a:solidFill>
              </a:rPr>
              <a:t> предлагают услуги электронных платежей </a:t>
            </a:r>
            <a:r>
              <a:rPr lang="ru-RU" sz="2600" b="1" i="1" spc="300" dirty="0" smtClean="0">
                <a:solidFill>
                  <a:schemeClr val="tx1"/>
                </a:solidFill>
              </a:rPr>
              <a:t>«Клиент-банк»</a:t>
            </a:r>
            <a:r>
              <a:rPr lang="ru-RU" sz="2600" spc="300" dirty="0" smtClean="0">
                <a:solidFill>
                  <a:schemeClr val="tx1"/>
                </a:solidFill>
              </a:rPr>
              <a:t> </a:t>
            </a:r>
            <a:r>
              <a:rPr lang="ru-RU" sz="2600" b="1" spc="300" dirty="0" smtClean="0">
                <a:solidFill>
                  <a:schemeClr val="tx1"/>
                </a:solidFill>
              </a:rPr>
              <a:t>только для юридических лиц</a:t>
            </a:r>
            <a:r>
              <a:rPr lang="ru-RU" sz="2600" spc="300" dirty="0" smtClean="0">
                <a:solidFill>
                  <a:schemeClr val="tx1"/>
                </a:solidFill>
              </a:rPr>
              <a:t>, однако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spc="300" dirty="0" smtClean="0">
                <a:solidFill>
                  <a:schemeClr val="tx1"/>
                </a:solidFill>
                <a:hlinkClick r:id="rId4"/>
              </a:rPr>
              <a:t>ЗАО «Агропромбанк»</a:t>
            </a:r>
            <a:r>
              <a:rPr lang="ru-RU" sz="2600" b="1" spc="300" dirty="0" smtClean="0">
                <a:solidFill>
                  <a:schemeClr val="tx1"/>
                </a:solidFill>
              </a:rPr>
              <a:t>, </a:t>
            </a:r>
            <a:r>
              <a:rPr lang="ru-RU" sz="2600" b="1" spc="300" dirty="0" smtClean="0">
                <a:solidFill>
                  <a:schemeClr val="tx1"/>
                </a:solidFill>
                <a:hlinkClick r:id="rId5"/>
              </a:rPr>
              <a:t>ОАО «</a:t>
            </a:r>
            <a:r>
              <a:rPr lang="ru-RU" sz="2600" b="1" spc="300" dirty="0" err="1" smtClean="0">
                <a:solidFill>
                  <a:schemeClr val="tx1"/>
                </a:solidFill>
                <a:hlinkClick r:id="rId5"/>
              </a:rPr>
              <a:t>ЭксимБанк</a:t>
            </a:r>
            <a:r>
              <a:rPr lang="ru-RU" sz="2600" b="1" spc="300" dirty="0" smtClean="0">
                <a:solidFill>
                  <a:schemeClr val="tx1"/>
                </a:solidFill>
                <a:hlinkClick r:id="rId5"/>
              </a:rPr>
              <a:t>»</a:t>
            </a:r>
            <a:r>
              <a:rPr lang="ru-RU" sz="2600" b="1" spc="300" dirty="0" smtClean="0">
                <a:solidFill>
                  <a:schemeClr val="tx1"/>
                </a:solidFill>
              </a:rPr>
              <a:t>,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600" b="1" spc="300" dirty="0" smtClean="0">
                <a:solidFill>
                  <a:schemeClr val="tx1"/>
                </a:solidFill>
                <a:hlinkClick r:id="rId6"/>
              </a:rPr>
              <a:t>СЗАО АКБ «Ипотечный»</a:t>
            </a:r>
            <a:r>
              <a:rPr lang="ru-RU" sz="2600" b="1" spc="300" dirty="0" smtClean="0">
                <a:solidFill>
                  <a:schemeClr val="tx1"/>
                </a:solidFill>
              </a:rPr>
              <a:t>, </a:t>
            </a:r>
            <a:r>
              <a:rPr lang="ru-RU" sz="2600" b="1" spc="300" dirty="0" smtClean="0">
                <a:solidFill>
                  <a:schemeClr val="tx1"/>
                </a:solidFill>
                <a:hlinkClick r:id="rId7"/>
              </a:rPr>
              <a:t>ЗАО «</a:t>
            </a:r>
            <a:r>
              <a:rPr lang="ru-RU" sz="2600" b="1" spc="300" dirty="0" err="1" smtClean="0">
                <a:solidFill>
                  <a:schemeClr val="tx1"/>
                </a:solidFill>
                <a:hlinkClick r:id="rId7"/>
              </a:rPr>
              <a:t>Тираспромстройбанк</a:t>
            </a:r>
            <a:r>
              <a:rPr lang="ru-RU" sz="2600" b="1" spc="300" dirty="0" smtClean="0">
                <a:solidFill>
                  <a:schemeClr val="tx1"/>
                </a:solidFill>
                <a:hlinkClick r:id="rId7"/>
              </a:rPr>
              <a:t>»</a:t>
            </a:r>
            <a:r>
              <a:rPr lang="ru-RU" sz="2600" spc="300" dirty="0" smtClean="0">
                <a:solidFill>
                  <a:schemeClr val="tx1"/>
                </a:solidFill>
              </a:rPr>
              <a:t> предоставляют возможность и </a:t>
            </a:r>
            <a:r>
              <a:rPr lang="ru-RU" sz="2600" b="1" spc="300" dirty="0" smtClean="0">
                <a:solidFill>
                  <a:schemeClr val="tx1"/>
                </a:solidFill>
              </a:rPr>
              <a:t>физическим лицам </a:t>
            </a:r>
            <a:r>
              <a:rPr lang="ru-RU" sz="2600" spc="300" dirty="0" smtClean="0">
                <a:solidFill>
                  <a:schemeClr val="tx1"/>
                </a:solidFill>
              </a:rPr>
              <a:t>пользоваться сервисом </a:t>
            </a:r>
            <a:r>
              <a:rPr lang="ru-RU" sz="2600" b="1" i="1" spc="300" dirty="0" smtClean="0">
                <a:solidFill>
                  <a:schemeClr val="tx1"/>
                </a:solidFill>
              </a:rPr>
              <a:t>«Интернет-банк».</a:t>
            </a:r>
          </a:p>
          <a:p>
            <a:pPr>
              <a:buNone/>
            </a:pPr>
            <a:endParaRPr lang="ru-RU" spc="3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/>
              <a:t>Обзор услуг электронных платежей банков в ПМР</a:t>
            </a:r>
            <a:endParaRPr lang="ru-RU" spc="3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500306"/>
            <a:ext cx="8572559" cy="4143404"/>
          </a:xfrm>
        </p:spPr>
        <p:txBody>
          <a:bodyPr>
            <a:normAutofit/>
          </a:bodyPr>
          <a:lstStyle/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Получение заработной платы и пенсии;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Кредит «до зарплаты»;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Перевод на счет по номеру карты РАДУГА;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Денежные переводы;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Оплата коммунальных платежей;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Интернет-деньги;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Покупка топлива;</a:t>
            </a:r>
          </a:p>
          <a:p>
            <a:pPr lvl="0"/>
            <a:r>
              <a:rPr lang="ru-RU" spc="300" dirty="0" smtClean="0">
                <a:solidFill>
                  <a:schemeClr val="tx1"/>
                </a:solidFill>
              </a:rPr>
              <a:t>Пополнение международных карт других банков.</a:t>
            </a:r>
          </a:p>
          <a:p>
            <a:endParaRPr lang="ru-RU" spc="3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" y="604636"/>
            <a:ext cx="8472518" cy="1252728"/>
          </a:xfrm>
        </p:spPr>
        <p:txBody>
          <a:bodyPr>
            <a:noAutofit/>
          </a:bodyPr>
          <a:lstStyle/>
          <a:p>
            <a:r>
              <a:rPr lang="ru-RU" sz="3200" b="1" spc="300" dirty="0" smtClean="0">
                <a:solidFill>
                  <a:schemeClr val="bg1"/>
                </a:solidFill>
              </a:rPr>
              <a:t>ЗАО «Агропромбанк» предоставляет комплекс </a:t>
            </a:r>
            <a:r>
              <a:rPr lang="ru-RU" sz="3200" b="1" spc="300" dirty="0" smtClean="0">
                <a:solidFill>
                  <a:schemeClr val="bg1"/>
                </a:solidFill>
                <a:hlinkClick r:id="rId2"/>
              </a:rPr>
              <a:t> </a:t>
            </a:r>
            <a:r>
              <a:rPr lang="ru-RU" sz="3200" b="1" spc="300" dirty="0" smtClean="0">
                <a:solidFill>
                  <a:schemeClr val="bg1"/>
                </a:solidFill>
              </a:rPr>
              <a:t>современных банковских услуг посредством карты РАДУГА: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:\студ конференция\ИТ\фото к ИТ\агро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321260" cy="5600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:\студ конференция\ИТ\фото к ИТ\агро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66" y="1357298"/>
            <a:ext cx="8153400" cy="5303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:\студ конференция\ИТ\фото к ИТ\агро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975629" cy="491519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61760"/>
            <a:ext cx="8229600" cy="1252728"/>
          </a:xfrm>
        </p:spPr>
        <p:txBody>
          <a:bodyPr>
            <a:noAutofit/>
          </a:bodyPr>
          <a:lstStyle/>
          <a:p>
            <a:pPr lvl="0" algn="just"/>
            <a:r>
              <a:rPr lang="ru-RU" sz="2400" b="1" i="1" u="sng" spc="3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Цель работы:</a:t>
            </a:r>
            <a:r>
              <a:rPr lang="ru-RU" sz="2400" u="sng" spc="3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400" spc="3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проследить за развитием электронных платежных систем. </a:t>
            </a:r>
            <a:r>
              <a:rPr lang="en-US" sz="2400" spc="3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/>
            </a:r>
            <a:br>
              <a:rPr lang="en-US" sz="2400" spc="3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</a:br>
            <a:endParaRPr lang="ru-RU" sz="24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643050"/>
            <a:ext cx="842968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30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Для достижения цели были поставлены следующие </a:t>
            </a:r>
            <a:r>
              <a:rPr kumimoji="0" lang="ru-RU" sz="2000" b="1" i="1" u="sng" strike="noStrike" cap="none" spc="30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задачи:</a:t>
            </a:r>
            <a:endParaRPr kumimoji="0" lang="en-US" sz="2000" b="1" i="1" u="sng" strike="noStrike" cap="none" spc="300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spc="30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рассмотреть понятие электронных платежных систем, их развитие и классификацию;</a:t>
            </a:r>
            <a:endParaRPr kumimoji="0" lang="ru-RU" sz="20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spc="30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выявить наиболее популярные платежные системы Интернета;</a:t>
            </a:r>
            <a:endParaRPr kumimoji="0" lang="ru-RU" sz="20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spc="30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выяснить, на каком этапе развития находятся системы электронных платежей в ПМР.</a:t>
            </a:r>
            <a:endParaRPr kumimoji="0" lang="ru-RU" sz="20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524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Результаты  анкетирования</a:t>
            </a:r>
            <a:r>
              <a:rPr lang="ru-RU" sz="4000" spc="300" dirty="0" smtClean="0">
                <a:solidFill>
                  <a:schemeClr val="bg1"/>
                </a:solidFill>
              </a:rPr>
              <a:t/>
            </a:r>
            <a:br>
              <a:rPr lang="ru-RU" sz="4000" spc="300" dirty="0" smtClean="0">
                <a:solidFill>
                  <a:schemeClr val="bg1"/>
                </a:solidFill>
              </a:rPr>
            </a:br>
            <a:endParaRPr lang="ru-RU" sz="4000" dirty="0"/>
          </a:p>
        </p:txBody>
      </p:sp>
      <p:pic>
        <p:nvPicPr>
          <p:cNvPr id="4100" name="Picture 4" descr="https://pp.vk.me/c622323/v622323462/24977/gGmzgNA0nH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24940"/>
            <a:ext cx="7344171" cy="5447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9032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solidFill>
                  <a:schemeClr val="bg1"/>
                </a:solidFill>
              </a:rPr>
              <a:t>Результаты анкетирования</a:t>
            </a:r>
            <a:r>
              <a:rPr lang="ru-RU" spc="300" dirty="0" smtClean="0">
                <a:solidFill>
                  <a:schemeClr val="bg1"/>
                </a:solidFill>
              </a:rPr>
              <a:t/>
            </a:r>
            <a:br>
              <a:rPr lang="ru-RU" spc="3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57158" y="2714596"/>
          <a:ext cx="850112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2910" y="1228539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u="sng" dirty="0" smtClean="0"/>
              <a:t>Использование видов электронных платежей в семьях студентов ТТК</a:t>
            </a:r>
            <a:endParaRPr lang="ru-RU" sz="3600" b="1" u="sng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solidFill>
                  <a:schemeClr val="bg1"/>
                </a:solidFill>
              </a:rPr>
              <a:t>Результаты анкетирования</a:t>
            </a:r>
            <a:r>
              <a:rPr lang="ru-RU" spc="300" dirty="0" smtClean="0">
                <a:solidFill>
                  <a:schemeClr val="bg1"/>
                </a:solidFill>
              </a:rPr>
              <a:t/>
            </a:r>
            <a:br>
              <a:rPr lang="ru-RU" spc="3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28539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u="sng" dirty="0" smtClean="0"/>
              <a:t>Цели использования электронных платежей в семьях студентов ТТК</a:t>
            </a:r>
            <a:endParaRPr lang="ru-RU" sz="3600" b="1" u="sng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28596" y="2500306"/>
          <a:ext cx="8286776" cy="4357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solidFill>
                  <a:schemeClr val="bg1"/>
                </a:solidFill>
              </a:rPr>
              <a:t>Результаты анкетирования</a:t>
            </a:r>
            <a:r>
              <a:rPr lang="ru-RU" spc="300" dirty="0" smtClean="0">
                <a:solidFill>
                  <a:schemeClr val="bg1"/>
                </a:solidFill>
              </a:rPr>
              <a:t/>
            </a:r>
            <a:br>
              <a:rPr lang="ru-RU" spc="3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28539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u="sng" dirty="0" smtClean="0"/>
              <a:t>Время использования электронных платежей в семьях студентов ТТК</a:t>
            </a:r>
            <a:endParaRPr lang="ru-RU" sz="3600" b="1" u="sng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2714620"/>
          <a:ext cx="8215370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solidFill>
                  <a:schemeClr val="bg1"/>
                </a:solidFill>
              </a:rPr>
              <a:t>Результаты анкетирования</a:t>
            </a:r>
            <a:r>
              <a:rPr lang="ru-RU" spc="300" dirty="0" smtClean="0">
                <a:solidFill>
                  <a:schemeClr val="bg1"/>
                </a:solidFill>
              </a:rPr>
              <a:t/>
            </a:r>
            <a:br>
              <a:rPr lang="ru-RU" spc="3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71546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u="sng" dirty="0" smtClean="0"/>
              <a:t>Считаете ли вы электронные платежи безопасными от взломов и воровства?</a:t>
            </a:r>
            <a:endParaRPr lang="ru-RU" sz="2800" b="1" u="sng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857752" y="2143116"/>
          <a:ext cx="4000528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14282" y="4114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27146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u="sng" dirty="0" smtClean="0"/>
              <a:t>В будущем все платежи будут происходить ИСКЛЮЧИТЕЛЬНО                  в электронном виде?</a:t>
            </a:r>
            <a:endParaRPr lang="ru-RU" sz="2400" b="1" u="sng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b="1" spc="300" dirty="0" smtClean="0">
                <a:solidFill>
                  <a:schemeClr val="bg1"/>
                </a:solidFill>
              </a:rPr>
              <a:t>Результаты анкетирования</a:t>
            </a:r>
            <a:r>
              <a:rPr lang="ru-RU" sz="3200" spc="300" dirty="0" smtClean="0">
                <a:solidFill>
                  <a:schemeClr val="bg1"/>
                </a:solidFill>
              </a:rPr>
              <a:t/>
            </a:r>
            <a:br>
              <a:rPr lang="ru-RU" sz="3200" spc="300" dirty="0" smtClean="0">
                <a:solidFill>
                  <a:schemeClr val="bg1"/>
                </a:solidFill>
              </a:rPr>
            </a:b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71546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u="sng" dirty="0" smtClean="0"/>
              <a:t>Отношение к электронным платежам в семьях студентов ТТК</a:t>
            </a:r>
            <a:endParaRPr lang="ru-RU" sz="3200" b="1" u="sng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2285992"/>
          <a:ext cx="8929718" cy="4572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 smtClean="0"/>
              <a:t>Выводы</a:t>
            </a:r>
            <a:endParaRPr lang="ru-RU" b="1" spc="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357992"/>
            <a:ext cx="8501122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	</a:t>
            </a:r>
            <a:r>
              <a:rPr lang="ru-RU" sz="2400" b="1" dirty="0" smtClean="0"/>
              <a:t>Электронные платежные системы </a:t>
            </a:r>
            <a:r>
              <a:rPr lang="ru-RU" sz="2400" dirty="0" smtClean="0"/>
              <a:t>- это наиболее удобный и современный способ оплаты.</a:t>
            </a:r>
          </a:p>
          <a:p>
            <a:pPr algn="just">
              <a:lnSpc>
                <a:spcPct val="150000"/>
              </a:lnSpc>
            </a:pPr>
            <a:endParaRPr lang="ru-RU" sz="2400" dirty="0" smtClean="0"/>
          </a:p>
          <a:p>
            <a:pPr algn="just">
              <a:lnSpc>
                <a:spcPct val="150000"/>
              </a:lnSpc>
            </a:pPr>
            <a:r>
              <a:rPr lang="ru-RU" sz="2400" dirty="0" smtClean="0"/>
              <a:t>	Скорость распространения электронных платежей зависит не только от развития самих электронных платежных систем, но и от </a:t>
            </a:r>
            <a:r>
              <a:rPr lang="ru-RU" sz="2400" u="sng" dirty="0" smtClean="0"/>
              <a:t>расширения доступа населения к Интернету </a:t>
            </a:r>
            <a:r>
              <a:rPr lang="ru-RU" sz="2400" b="1" u="sng" dirty="0" smtClean="0"/>
              <a:t>и грамотности граждан</a:t>
            </a:r>
            <a:r>
              <a:rPr lang="ru-RU" sz="2400" u="sng" dirty="0" smtClean="0"/>
              <a:t> в вопросе об электронных платежах.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1357298"/>
            <a:ext cx="8501121" cy="550070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Семьи студентов техникума используют электронные платежи в своей жизни.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Наиболее значимую позицию занимает карта РАДУГА ЗАО «Агропромбанк».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Чаще всего используется сервис «Интернет-банк» при оплате коммунальных услуг, услуг связи, интернета, образовательных услуг, а также покупок в </a:t>
            </a:r>
            <a:r>
              <a:rPr lang="ru-RU" dirty="0" err="1" smtClean="0">
                <a:solidFill>
                  <a:schemeClr val="tx1"/>
                </a:solidFill>
              </a:rPr>
              <a:t>интернет-магазинах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Большинство наших студентов положительно настроено на использование электронных платежных систем, доверяют нетрадиционным способам оплаты товаров и услуг, но всё же считают, что в будущем не все платежи станут исключительно электронными. </a:t>
            </a: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Системы электронных платежей уже вполне прижились в нашем регионе. Ими пользуются сотни тысяч людей в Приднестровье. Именно </a:t>
            </a:r>
            <a:r>
              <a:rPr lang="ru-RU" b="1" smtClean="0">
                <a:solidFill>
                  <a:schemeClr val="tx1"/>
                </a:solidFill>
              </a:rPr>
              <a:t>поэтому </a:t>
            </a:r>
            <a:r>
              <a:rPr lang="ru-RU" b="1" smtClean="0">
                <a:solidFill>
                  <a:schemeClr val="tx1"/>
                </a:solidFill>
              </a:rPr>
              <a:t>проявляется </a:t>
            </a:r>
            <a:r>
              <a:rPr lang="ru-RU" b="1" dirty="0" smtClean="0">
                <a:solidFill>
                  <a:schemeClr val="tx1"/>
                </a:solidFill>
              </a:rPr>
              <a:t>большой потенциал развития электронных платежных систем.</a:t>
            </a:r>
          </a:p>
          <a:p>
            <a:endParaRPr lang="ru-RU" u="sng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252728"/>
          </a:xfrm>
        </p:spPr>
        <p:txBody>
          <a:bodyPr/>
          <a:lstStyle/>
          <a:p>
            <a:r>
              <a:rPr lang="ru-RU" b="1" spc="300" dirty="0" smtClean="0"/>
              <a:t>Выводы</a:t>
            </a:r>
            <a:endParaRPr lang="ru-RU" b="1" spc="3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://arbat-it.ru/sites/default/files/monet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53605">
            <a:off x="411784" y="2626339"/>
            <a:ext cx="2843206" cy="2843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1071546"/>
            <a:ext cx="7772400" cy="1524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  <p:sp>
        <p:nvSpPr>
          <p:cNvPr id="1026" name="AutoShape 2" descr="Картинки по запросу электронные день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электронные день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webtrafff.ru/wp-content/uploads/2012/10/ib_78144_Kopiya-shutterstock_387149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78177">
            <a:off x="2938005" y="2979044"/>
            <a:ext cx="2952750" cy="2571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6" name="Picture 12" descr="http://universal-bank.org/images/elektronnie-deng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42662">
            <a:off x="5467751" y="2285992"/>
            <a:ext cx="3333750" cy="2743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alfamedia.by/data/pictures/smart_ca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71678"/>
            <a:ext cx="3429024" cy="16185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33198"/>
            <a:ext cx="86868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/>
              <a:t>Этапы развития электронных денег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3226" y="5489604"/>
            <a:ext cx="2290774" cy="129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128586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spc="300" dirty="0" smtClean="0"/>
              <a:t>Электронные деньги - </a:t>
            </a:r>
            <a:r>
              <a:rPr lang="ru-RU" sz="2400" spc="300" dirty="0" smtClean="0"/>
              <a:t>основа электронных платежных систем .</a:t>
            </a:r>
            <a:endParaRPr lang="ru-RU" sz="2400" spc="300" dirty="0"/>
          </a:p>
        </p:txBody>
      </p:sp>
      <p:pic>
        <p:nvPicPr>
          <p:cNvPr id="24578" name="Picture 2" descr="http://5fan.ru/files/8/5fan_ru_43845_1ba3ff044ce08565b45922f256a3d7ea.html_files/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4028295"/>
            <a:ext cx="1714512" cy="1115217"/>
          </a:xfrm>
          <a:prstGeom prst="rect">
            <a:avLst/>
          </a:prstGeom>
          <a:noFill/>
        </p:spPr>
      </p:pic>
      <p:sp>
        <p:nvSpPr>
          <p:cNvPr id="11" name="Стрелка вправо с вырезом 10"/>
          <p:cNvSpPr/>
          <p:nvPr/>
        </p:nvSpPr>
        <p:spPr>
          <a:xfrm rot="19213571">
            <a:off x="-109347" y="5379455"/>
            <a:ext cx="1857388" cy="10001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1980-е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с вырезом 11"/>
          <p:cNvSpPr/>
          <p:nvPr/>
        </p:nvSpPr>
        <p:spPr>
          <a:xfrm rot="19768247">
            <a:off x="625312" y="2812254"/>
            <a:ext cx="1857388" cy="10001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1990-е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4" name="Picture 8" descr="http://t1.gstatic.com/images?q=tbn:ANd9GcTW1Ltf-zY42VgaLdPipdj458t2tRWEdWjE5xuDK62eWYVdrio57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667137"/>
            <a:ext cx="2828925" cy="1619251"/>
          </a:xfrm>
          <a:prstGeom prst="rect">
            <a:avLst/>
          </a:prstGeom>
          <a:noFill/>
        </p:spPr>
      </p:pic>
      <p:pic>
        <p:nvPicPr>
          <p:cNvPr id="24582" name="Picture 6" descr="http://rabotavnete-tut.ru/wp-content/uploads/2014/05/6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1126" y="3143248"/>
            <a:ext cx="2482906" cy="1428760"/>
          </a:xfrm>
          <a:prstGeom prst="rect">
            <a:avLst/>
          </a:prstGeom>
          <a:noFill/>
        </p:spPr>
      </p:pic>
      <p:sp>
        <p:nvSpPr>
          <p:cNvPr id="14" name="Стрелка вправо с вырезом 13"/>
          <p:cNvSpPr/>
          <p:nvPr/>
        </p:nvSpPr>
        <p:spPr>
          <a:xfrm rot="1292338">
            <a:off x="5583391" y="2322627"/>
            <a:ext cx="1857388" cy="10001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2000-е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 rot="1819863">
            <a:off x="5197480" y="5258300"/>
            <a:ext cx="1857388" cy="10001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2010-е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1" y="2285992"/>
            <a:ext cx="8501122" cy="3697295"/>
          </a:xfrm>
        </p:spPr>
        <p:txBody>
          <a:bodyPr>
            <a:normAutofit lnSpcReduction="10000"/>
          </a:bodyPr>
          <a:lstStyle/>
          <a:p>
            <a:pPr algn="just" fontAlgn="t">
              <a:buNone/>
            </a:pPr>
            <a:r>
              <a:rPr lang="ru-RU" sz="2800" b="1" spc="300" dirty="0" smtClean="0">
                <a:solidFill>
                  <a:schemeClr val="tx1"/>
                </a:solidFill>
              </a:rPr>
              <a:t>Всего существует четыре основных типа платежных систем для сайта:</a:t>
            </a:r>
          </a:p>
          <a:p>
            <a:pPr lvl="0" fontAlgn="t"/>
            <a:r>
              <a:rPr lang="ru-RU" sz="2800" spc="300" dirty="0" smtClean="0">
                <a:solidFill>
                  <a:schemeClr val="tx1"/>
                </a:solidFill>
              </a:rPr>
              <a:t>Платежные системы карт VISA и </a:t>
            </a:r>
            <a:r>
              <a:rPr lang="ru-RU" sz="2800" spc="300" dirty="0" err="1" smtClean="0">
                <a:solidFill>
                  <a:schemeClr val="tx1"/>
                </a:solidFill>
              </a:rPr>
              <a:t>MasterCard</a:t>
            </a:r>
            <a:r>
              <a:rPr lang="ru-RU" sz="2800" spc="300" dirty="0" smtClean="0">
                <a:solidFill>
                  <a:schemeClr val="tx1"/>
                </a:solidFill>
              </a:rPr>
              <a:t>;</a:t>
            </a:r>
          </a:p>
          <a:p>
            <a:pPr lvl="0" fontAlgn="t"/>
            <a:r>
              <a:rPr lang="ru-RU" sz="2800" spc="300" dirty="0" smtClean="0">
                <a:solidFill>
                  <a:schemeClr val="tx1"/>
                </a:solidFill>
              </a:rPr>
              <a:t>Системы электронных кошельков</a:t>
            </a:r>
            <a:r>
              <a:rPr lang="en-US" sz="2800" spc="300" dirty="0" smtClean="0">
                <a:solidFill>
                  <a:schemeClr val="tx1"/>
                </a:solidFill>
              </a:rPr>
              <a:t>;</a:t>
            </a:r>
            <a:endParaRPr lang="ru-RU" sz="2800" spc="300" dirty="0" smtClean="0">
              <a:solidFill>
                <a:schemeClr val="tx1"/>
              </a:solidFill>
            </a:endParaRPr>
          </a:p>
          <a:p>
            <a:pPr lvl="0" fontAlgn="t"/>
            <a:r>
              <a:rPr lang="ru-RU" sz="2800" spc="300" dirty="0" smtClean="0">
                <a:solidFill>
                  <a:schemeClr val="tx1"/>
                </a:solidFill>
              </a:rPr>
              <a:t>Платежные посредники аккумулирующие средства</a:t>
            </a:r>
            <a:r>
              <a:rPr lang="en-US" sz="2800" spc="300" dirty="0" smtClean="0">
                <a:solidFill>
                  <a:schemeClr val="tx1"/>
                </a:solidFill>
              </a:rPr>
              <a:t>;</a:t>
            </a:r>
            <a:endParaRPr lang="ru-RU" sz="2800" spc="300" dirty="0" smtClean="0">
              <a:solidFill>
                <a:schemeClr val="tx1"/>
              </a:solidFill>
            </a:endParaRPr>
          </a:p>
          <a:p>
            <a:pPr lvl="0" fontAlgn="t"/>
            <a:r>
              <a:rPr lang="ru-RU" sz="2800" spc="300" dirty="0" smtClean="0">
                <a:solidFill>
                  <a:schemeClr val="tx1"/>
                </a:solidFill>
              </a:rPr>
              <a:t>Универсальные системы и «</a:t>
            </a:r>
            <a:r>
              <a:rPr lang="ru-RU" sz="2800" spc="300" dirty="0" err="1" smtClean="0">
                <a:solidFill>
                  <a:schemeClr val="tx1"/>
                </a:solidFill>
              </a:rPr>
              <a:t>агрегаторы</a:t>
            </a:r>
            <a:r>
              <a:rPr lang="ru-RU" sz="2800" spc="300" dirty="0" smtClean="0">
                <a:solidFill>
                  <a:schemeClr val="tx1"/>
                </a:solidFill>
              </a:rPr>
              <a:t>».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0463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/>
              <a:t>Электронные платежные системы Интернета</a:t>
            </a:r>
            <a:r>
              <a:rPr lang="ru-RU" spc="300" dirty="0" smtClean="0"/>
              <a:t/>
            </a:r>
            <a:br>
              <a:rPr lang="ru-RU" spc="300" dirty="0" smtClean="0"/>
            </a:br>
            <a:endParaRPr lang="ru-RU" spc="3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02322">
            <a:off x="730089" y="1476973"/>
            <a:ext cx="3786214" cy="2455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spc="300" dirty="0"/>
              <a:t>Платежная система карты VISA</a:t>
            </a:r>
            <a:endParaRPr lang="ru-RU" spc="300" dirty="0"/>
          </a:p>
        </p:txBody>
      </p:sp>
      <p:pic>
        <p:nvPicPr>
          <p:cNvPr id="9217" name="Picture 1" descr="H:\студ конференция\ИТ\фото к ИТ\kreditnye-karty-alfa-ban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000504"/>
            <a:ext cx="3714744" cy="2658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8" name="Picture 2" descr="H:\студ конференция\ИТ\фото к ИТ\visa-platin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72953">
            <a:off x="5032895" y="1717994"/>
            <a:ext cx="3394333" cy="2241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H:\студ конференция\ИТ\фото к ИТ\visa-card-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19284">
            <a:off x="804028" y="3826682"/>
            <a:ext cx="3829050" cy="246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77308441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5248">
            <a:off x="5101615" y="1724287"/>
            <a:ext cx="3468632" cy="2715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/>
              <a:t>Платежная система карты  </a:t>
            </a:r>
            <a:r>
              <a:rPr lang="ru-RU" b="1" spc="300" dirty="0" err="1"/>
              <a:t>MasterCard</a:t>
            </a:r>
            <a:endParaRPr lang="ru-RU" spc="3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944">
            <a:off x="285720" y="1654448"/>
            <a:ext cx="3749040" cy="2807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4" name="Picture 2" descr="H:\студ конференция\ИТ\фото к ИТ\zolotoj-karty-mastercard-gold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857628"/>
            <a:ext cx="4513817" cy="2976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545254158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328">
            <a:off x="5402606" y="3929066"/>
            <a:ext cx="3741393" cy="24209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/>
              <a:t>Система</a:t>
            </a:r>
            <a:r>
              <a:rPr lang="ru-RU" b="1" i="1" spc="300" dirty="0"/>
              <a:t> электронных кошельков </a:t>
            </a:r>
            <a:r>
              <a:rPr lang="ru-RU" b="1" i="1" spc="300" dirty="0" err="1"/>
              <a:t>WebMoney</a:t>
            </a:r>
            <a:endParaRPr lang="ru-RU" spc="300" dirty="0"/>
          </a:p>
        </p:txBody>
      </p:sp>
      <p:pic>
        <p:nvPicPr>
          <p:cNvPr id="7169" name="Picture 1" descr="H:\студ конференция\ИТ\фото к ИТ\webmon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76508"/>
            <a:ext cx="4932600" cy="3095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877044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056" y="3500438"/>
            <a:ext cx="3866983" cy="26301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/>
              <a:t>Система электронных кошельков Яндекс-деньги</a:t>
            </a:r>
            <a:endParaRPr lang="ru-RU" spc="300" dirty="0"/>
          </a:p>
        </p:txBody>
      </p:sp>
      <p:pic>
        <p:nvPicPr>
          <p:cNvPr id="6145" name="Picture 1" descr="H:\студ конференция\ИТ\фото к ИТ\e`lektronnyie-platezhnyie-sistemy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4143404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4797878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туд конференция\ИТ\фото к ИТ\кив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143380"/>
            <a:ext cx="5072066" cy="257422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/>
              <a:t>Система электронных кошельков QIWI</a:t>
            </a:r>
            <a:endParaRPr lang="ru-RU" spc="300" dirty="0"/>
          </a:p>
        </p:txBody>
      </p:sp>
      <p:pic>
        <p:nvPicPr>
          <p:cNvPr id="5121" name="Picture 1" descr="H:\студ конференция\ИТ\фото к ИТ\qiwi_tit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0" y="1625210"/>
            <a:ext cx="4595818" cy="3446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92340644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294</TotalTime>
  <Words>608</Words>
  <Application>Microsoft Office PowerPoint</Application>
  <PresentationFormat>Экран (4:3)</PresentationFormat>
  <Paragraphs>95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Научно-исследовательская работа на тему:  </vt:lpstr>
      <vt:lpstr>Цель работы: проследить за развитием электронных платежных систем.  </vt:lpstr>
      <vt:lpstr>Этапы развития электронных денег </vt:lpstr>
      <vt:lpstr>Электронные платежные системы Интернета </vt:lpstr>
      <vt:lpstr>Платежная система карты VISA</vt:lpstr>
      <vt:lpstr>Платежная система карты  MasterCard</vt:lpstr>
      <vt:lpstr>Система электронных кошельков WebMoney</vt:lpstr>
      <vt:lpstr>Система электронных кошельков Яндекс-деньги</vt:lpstr>
      <vt:lpstr>Система электронных кошельков QIWI</vt:lpstr>
      <vt:lpstr>Платёжная система PayPal</vt:lpstr>
      <vt:lpstr>Электронная платёжная система Skrill</vt:lpstr>
      <vt:lpstr>Системы электронных платежей в Приднестровье</vt:lpstr>
      <vt:lpstr>Системы электронных платежей в Приднестровье</vt:lpstr>
      <vt:lpstr>Объём выпущенных в обращение банковских карт в период                       с 2005 по 2014 гг.</vt:lpstr>
      <vt:lpstr>Обзор услуг электронных платежей банков в ПМР</vt:lpstr>
      <vt:lpstr>ЗАО «Агропромбанк» предоставляет комплекс  современных банковских услуг посредством карты РАДУГА: </vt:lpstr>
      <vt:lpstr>Слайд 17</vt:lpstr>
      <vt:lpstr>Слайд 18</vt:lpstr>
      <vt:lpstr>Слайд 19</vt:lpstr>
      <vt:lpstr>Результаты  анкетирования </vt:lpstr>
      <vt:lpstr>Результаты анкетирования </vt:lpstr>
      <vt:lpstr>Результаты анкетирования </vt:lpstr>
      <vt:lpstr>Результаты анкетирования </vt:lpstr>
      <vt:lpstr>Результаты анкетирования </vt:lpstr>
      <vt:lpstr>Результаты анкетирования </vt:lpstr>
      <vt:lpstr>Выводы</vt:lpstr>
      <vt:lpstr>Выводы</vt:lpstr>
      <vt:lpstr>Спасибо за внимание!</vt:lpstr>
    </vt:vector>
  </TitlesOfParts>
  <Company>free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Marishka</cp:lastModifiedBy>
  <cp:revision>32</cp:revision>
  <dcterms:created xsi:type="dcterms:W3CDTF">2015-03-22T11:23:09Z</dcterms:created>
  <dcterms:modified xsi:type="dcterms:W3CDTF">2015-04-06T10:33:23Z</dcterms:modified>
</cp:coreProperties>
</file>