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24100"/>
            <a:ext cx="7772400" cy="118586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anchor="b"/>
          <a:lstStyle>
            <a:lvl1pPr algn="ctr">
              <a:defRPr sz="60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614362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66056-7F53-4DAA-B9C9-55A747D834BC}" type="datetimeFigureOut">
              <a:rPr lang="ru-RU"/>
              <a:pPr>
                <a:defRPr/>
              </a:pPr>
              <a:t>28.01.2016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BD4CCE-EA1C-4436-8B60-15B1AA92E7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DA848-5897-401C-A2ED-8175DDD4EBC0}" type="datetimeFigureOut">
              <a:rPr lang="ru-RU"/>
              <a:pPr>
                <a:defRPr/>
              </a:pPr>
              <a:t>28.01.2016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655B83-E46D-4245-872A-4970A8FFBC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2B944-1495-4E72-AB85-F1A9DBE375CB}" type="datetimeFigureOut">
              <a:rPr lang="ru-RU"/>
              <a:pPr>
                <a:defRPr/>
              </a:pPr>
              <a:t>28.01.2016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347EA-2235-4272-879A-5A7A0A973A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850900"/>
            <a:ext cx="8483600" cy="839789"/>
          </a:xfr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/>
          <a:lstStyle>
            <a:lvl1pPr>
              <a:defRPr b="1" cap="none" spc="5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1825625"/>
            <a:ext cx="8483600" cy="37750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DA0D0-301D-47B3-AD23-D2FD820BC33F}" type="datetimeFigureOut">
              <a:rPr lang="ru-RU"/>
              <a:pPr>
                <a:defRPr/>
              </a:pPr>
              <a:t>28.01.2016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F395A-51F9-4DF5-B871-2142F86804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2A504-33E6-4A07-B32A-DFA88682FE2B}" type="datetimeFigureOut">
              <a:rPr lang="ru-RU"/>
              <a:pPr>
                <a:defRPr/>
              </a:pPr>
              <a:t>28.01.2016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7D461-F184-412F-AE59-A3A2E3992C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AE206-2D18-4847-9A48-503E2A86E3A9}" type="datetimeFigureOut">
              <a:rPr lang="ru-RU"/>
              <a:pPr>
                <a:defRPr/>
              </a:pPr>
              <a:t>28.01.2016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7E2D6C-1762-4C1A-A74C-952EE4D763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472D4-1572-4730-ABE7-5136423FA434}" type="datetimeFigureOut">
              <a:rPr lang="ru-RU"/>
              <a:pPr>
                <a:defRPr/>
              </a:pPr>
              <a:t>28.01.2016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BDEAB-B1C2-4012-BA12-E7F0496679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AD920-F497-4987-BCDD-FA9BCE356ECA}" type="datetimeFigureOut">
              <a:rPr lang="ru-RU"/>
              <a:pPr>
                <a:defRPr/>
              </a:pPr>
              <a:t>28.01.2016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3869A-8493-4B4C-9D6D-73DF70DE59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0CFE1-4BBF-4677-A0FD-39E69CB3F07F}" type="datetimeFigureOut">
              <a:rPr lang="ru-RU"/>
              <a:pPr>
                <a:defRPr/>
              </a:pPr>
              <a:t>28.01.2016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A228FA-9EFC-4902-99C1-54F009D85E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D5858-1DDC-4306-A38F-F6A079A5EF1A}" type="datetimeFigureOut">
              <a:rPr lang="ru-RU"/>
              <a:pPr>
                <a:defRPr/>
              </a:pPr>
              <a:t>28.01.2016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1C66C-D10E-4E47-89F5-C2944018B2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E7947-0259-4F96-8C62-99E2F54836F0}" type="datetimeFigureOut">
              <a:rPr lang="ru-RU"/>
              <a:pPr>
                <a:defRPr/>
              </a:pPr>
              <a:t>28.01.2016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C2415-EB24-4936-BA8D-DE5871034F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658116-8F28-43BA-8694-1169A8743C4A}" type="datetimeFigureOut">
              <a:rPr lang="ru-RU"/>
              <a:pPr>
                <a:defRPr/>
              </a:pPr>
              <a:t>28.01.2016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31F23FC1-B024-4190-918F-80D797BA65C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41864"/>
            <a:ext cx="7772400" cy="166810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Comic Sans MS" pitchFamily="66" charset="0"/>
              </a:rPr>
              <a:t>Кто они такие 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хмели – сунели?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50376" y="3602037"/>
            <a:ext cx="3827417" cy="2851014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Выполнил: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ученик 2 «В» класса</a:t>
            </a:r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МБОУ «СОШ №4» </a:t>
            </a:r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г. </a:t>
            </a:r>
            <a:r>
              <a:rPr lang="ru-RU" sz="1800" i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Черногорска</a:t>
            </a:r>
            <a:endParaRPr lang="ru-RU" sz="1800" i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i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Салько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Архип Степанович</a:t>
            </a:r>
          </a:p>
          <a:p>
            <a:pPr algn="l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Руководитель: </a:t>
            </a:r>
            <a:r>
              <a:rPr lang="ru-RU" sz="2000" i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Салько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Наталья Александровна, учитель начальных классов</a:t>
            </a:r>
            <a:endParaRPr lang="ru-RU" sz="2000" i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100" y="850900"/>
            <a:ext cx="8483600" cy="33782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5" name="Picture 2" descr="луп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972" y="3555445"/>
            <a:ext cx="2980256" cy="298025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9007" y="2325189"/>
            <a:ext cx="8752114" cy="92333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Comic Sans MS" pitchFamily="66" charset="0"/>
              </a:rPr>
              <a:t>Спасибо за внимание!</a:t>
            </a:r>
            <a:endParaRPr lang="ru-RU" sz="5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100" y="850900"/>
            <a:ext cx="8483600" cy="45719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470263"/>
            <a:ext cx="8321040" cy="6113417"/>
          </a:xfrm>
        </p:spPr>
        <p:txBody>
          <a:bodyPr/>
          <a:lstStyle/>
          <a:p>
            <a:pPr algn="just">
              <a:buNone/>
            </a:pPr>
            <a:r>
              <a:rPr lang="ru-RU" sz="1600" b="1" dirty="0" smtClean="0"/>
              <a:t> </a:t>
            </a:r>
            <a:r>
              <a:rPr lang="ru-RU" sz="1800" b="1" dirty="0" smtClean="0">
                <a:solidFill>
                  <a:srgbClr val="92D050"/>
                </a:solidFill>
                <a:latin typeface="Comic Sans MS" pitchFamily="66" charset="0"/>
              </a:rPr>
              <a:t>Цель исследования: </a:t>
            </a:r>
            <a:r>
              <a:rPr lang="ru-RU" sz="1400" dirty="0" smtClean="0">
                <a:latin typeface="Comic Sans MS" pitchFamily="66" charset="0"/>
              </a:rPr>
              <a:t>изучить специю </a:t>
            </a:r>
            <a:r>
              <a:rPr lang="ru-RU" sz="1400" dirty="0" err="1" smtClean="0">
                <a:latin typeface="Comic Sans MS" pitchFamily="66" charset="0"/>
              </a:rPr>
              <a:t>хмели-сунели</a:t>
            </a:r>
            <a:r>
              <a:rPr lang="ru-RU" sz="1400" dirty="0" smtClean="0">
                <a:latin typeface="Comic Sans MS" pitchFamily="66" charset="0"/>
              </a:rPr>
              <a:t>.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rgbClr val="92D050"/>
                </a:solidFill>
                <a:latin typeface="Comic Sans MS" pitchFamily="66" charset="0"/>
              </a:rPr>
              <a:t>Задачи исследовательской работы:</a:t>
            </a:r>
          </a:p>
          <a:p>
            <a:pPr lvl="0" algn="just"/>
            <a:r>
              <a:rPr lang="ru-RU" sz="1400" dirty="0" smtClean="0">
                <a:latin typeface="Comic Sans MS" pitchFamily="66" charset="0"/>
              </a:rPr>
              <a:t>изучить состав специи </a:t>
            </a:r>
            <a:r>
              <a:rPr lang="ru-RU" sz="1400" dirty="0" err="1" smtClean="0">
                <a:latin typeface="Comic Sans MS" pitchFamily="66" charset="0"/>
              </a:rPr>
              <a:t>хмели-сунели</a:t>
            </a:r>
            <a:r>
              <a:rPr lang="ru-RU" sz="1400" dirty="0" smtClean="0">
                <a:latin typeface="Comic Sans MS" pitchFamily="66" charset="0"/>
              </a:rPr>
              <a:t>;</a:t>
            </a:r>
          </a:p>
          <a:p>
            <a:pPr lvl="0" algn="just"/>
            <a:r>
              <a:rPr lang="ru-RU" sz="1400" dirty="0" smtClean="0">
                <a:latin typeface="Comic Sans MS" pitchFamily="66" charset="0"/>
              </a:rPr>
              <a:t>определить в какие блюда добавляют </a:t>
            </a:r>
            <a:r>
              <a:rPr lang="ru-RU" sz="1400" dirty="0" err="1" smtClean="0">
                <a:latin typeface="Comic Sans MS" pitchFamily="66" charset="0"/>
              </a:rPr>
              <a:t>хмели-сунели</a:t>
            </a:r>
            <a:r>
              <a:rPr lang="ru-RU" sz="1400" dirty="0" smtClean="0">
                <a:latin typeface="Comic Sans MS" pitchFamily="66" charset="0"/>
              </a:rPr>
              <a:t>;</a:t>
            </a:r>
          </a:p>
          <a:p>
            <a:pPr lvl="0" algn="just"/>
            <a:r>
              <a:rPr lang="ru-RU" sz="1400" dirty="0" smtClean="0">
                <a:latin typeface="Comic Sans MS" pitchFamily="66" charset="0"/>
              </a:rPr>
              <a:t>выявить какие полезные вещества содержаться в изучаемой специи и как она влияет на человеческий организм;</a:t>
            </a:r>
          </a:p>
          <a:p>
            <a:pPr lvl="0" algn="just"/>
            <a:r>
              <a:rPr lang="ru-RU" sz="1400" dirty="0" smtClean="0">
                <a:latin typeface="Comic Sans MS" pitchFamily="66" charset="0"/>
              </a:rPr>
              <a:t>провести органолептическое исследование специи </a:t>
            </a:r>
            <a:r>
              <a:rPr lang="ru-RU" sz="1400" dirty="0" err="1" smtClean="0">
                <a:latin typeface="Comic Sans MS" pitchFamily="66" charset="0"/>
              </a:rPr>
              <a:t>хмели-сунели</a:t>
            </a:r>
            <a:r>
              <a:rPr lang="ru-RU" sz="1400" dirty="0" smtClean="0">
                <a:latin typeface="Comic Sans MS" pitchFamily="66" charset="0"/>
              </a:rPr>
              <a:t>;</a:t>
            </a:r>
          </a:p>
          <a:p>
            <a:pPr lvl="0" algn="just"/>
            <a:r>
              <a:rPr lang="ru-RU" sz="1400" dirty="0" smtClean="0">
                <a:latin typeface="Comic Sans MS" pitchFamily="66" charset="0"/>
              </a:rPr>
              <a:t>самостоятельно изготовить </a:t>
            </a:r>
            <a:r>
              <a:rPr lang="ru-RU" sz="1400" dirty="0" err="1" smtClean="0">
                <a:latin typeface="Comic Sans MS" pitchFamily="66" charset="0"/>
              </a:rPr>
              <a:t>хмели-сунели</a:t>
            </a:r>
            <a:r>
              <a:rPr lang="ru-RU" sz="1400" dirty="0" smtClean="0">
                <a:latin typeface="Comic Sans MS" pitchFamily="66" charset="0"/>
              </a:rPr>
              <a:t> из компонентов, входящих в состав данной специи;</a:t>
            </a:r>
          </a:p>
          <a:p>
            <a:pPr lvl="0" algn="just"/>
            <a:r>
              <a:rPr lang="ru-RU" sz="1400" dirty="0" smtClean="0">
                <a:latin typeface="Comic Sans MS" pitchFamily="66" charset="0"/>
              </a:rPr>
              <a:t>приготовить блюдо, в котором традиционно используют специю </a:t>
            </a:r>
            <a:r>
              <a:rPr lang="ru-RU" sz="1400" dirty="0" err="1" smtClean="0">
                <a:latin typeface="Comic Sans MS" pitchFamily="66" charset="0"/>
              </a:rPr>
              <a:t>хмели-сунели</a:t>
            </a:r>
            <a:r>
              <a:rPr lang="ru-RU" sz="1400" dirty="0" smtClean="0">
                <a:latin typeface="Comic Sans MS" pitchFamily="66" charset="0"/>
              </a:rPr>
              <a:t>.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rgbClr val="92D050"/>
                </a:solidFill>
                <a:latin typeface="Comic Sans MS" pitchFamily="66" charset="0"/>
              </a:rPr>
              <a:t>Объект исследования: </a:t>
            </a:r>
            <a:r>
              <a:rPr lang="ru-RU" sz="1400" dirty="0" smtClean="0">
                <a:latin typeface="Comic Sans MS" pitchFamily="66" charset="0"/>
              </a:rPr>
              <a:t>специя </a:t>
            </a:r>
            <a:r>
              <a:rPr lang="ru-RU" sz="1400" dirty="0" err="1" smtClean="0">
                <a:latin typeface="Comic Sans MS" pitchFamily="66" charset="0"/>
              </a:rPr>
              <a:t>хмели-сунели</a:t>
            </a:r>
            <a:r>
              <a:rPr lang="ru-RU" sz="1400" dirty="0" smtClean="0">
                <a:latin typeface="Comic Sans MS" pitchFamily="66" charset="0"/>
              </a:rPr>
              <a:t>.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rgbClr val="92D050"/>
                </a:solidFill>
                <a:latin typeface="Comic Sans MS" pitchFamily="66" charset="0"/>
              </a:rPr>
              <a:t>Предмет исследования: </a:t>
            </a:r>
            <a:r>
              <a:rPr lang="ru-RU" sz="1400" dirty="0" smtClean="0">
                <a:latin typeface="Comic Sans MS" pitchFamily="66" charset="0"/>
              </a:rPr>
              <a:t>анализ органолептических и вкусовых свойств хмели - сунели. 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rgbClr val="92D050"/>
                </a:solidFill>
                <a:latin typeface="Comic Sans MS" pitchFamily="66" charset="0"/>
              </a:rPr>
              <a:t>Методы исследования: </a:t>
            </a:r>
          </a:p>
          <a:p>
            <a:pPr algn="just"/>
            <a:r>
              <a:rPr lang="ru-RU" sz="1400" dirty="0" smtClean="0">
                <a:latin typeface="Comic Sans MS" pitchFamily="66" charset="0"/>
              </a:rPr>
              <a:t>1. Изучение литературы и интернет - источников.</a:t>
            </a:r>
          </a:p>
          <a:p>
            <a:pPr algn="just"/>
            <a:r>
              <a:rPr lang="ru-RU" sz="1400" dirty="0" smtClean="0">
                <a:latin typeface="Comic Sans MS" pitchFamily="66" charset="0"/>
              </a:rPr>
              <a:t>2. Органолептическое исследование.</a:t>
            </a:r>
          </a:p>
          <a:p>
            <a:pPr algn="just"/>
            <a:r>
              <a:rPr lang="ru-RU" sz="1400" dirty="0" smtClean="0">
                <a:latin typeface="Comic Sans MS" pitchFamily="66" charset="0"/>
              </a:rPr>
              <a:t>3. Метод получения продукта опытным путём.</a:t>
            </a:r>
          </a:p>
          <a:p>
            <a:pPr algn="just"/>
            <a:r>
              <a:rPr lang="ru-RU" sz="1400" dirty="0" smtClean="0">
                <a:latin typeface="Comic Sans MS" pitchFamily="66" charset="0"/>
              </a:rPr>
              <a:t>4. Анализ полученных результатов.</a:t>
            </a:r>
          </a:p>
          <a:p>
            <a:endParaRPr lang="ru-RU" dirty="0"/>
          </a:p>
        </p:txBody>
      </p:sp>
      <p:pic>
        <p:nvPicPr>
          <p:cNvPr id="6" name="Picture 2" descr="луп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54931" y="3981994"/>
            <a:ext cx="2431869" cy="24318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100" y="0"/>
            <a:ext cx="8483600" cy="45719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1703" y="535576"/>
            <a:ext cx="3331029" cy="517289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Полный состав специи хмели – сунели: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базилик;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острый красный перец;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петрушка;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сельдерей;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укроп;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кинза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(стебли кориандра);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лавровый лист;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чабер садовый;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мята;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майоран;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пажитник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голубой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(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уцхо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- сунели);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иссоп;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имеретинский шафран (Бархатцы).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16137" y="3513908"/>
            <a:ext cx="3317966" cy="275626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Сокращённый состав специи хмели – сунели: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базилик;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острый красный перец;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укроп;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кориандр;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майоран;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шафран.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Степан\Desktop\IMG_30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1089" y="1027997"/>
            <a:ext cx="3262299" cy="2446724"/>
          </a:xfrm>
          <a:prstGeom prst="round2Diag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100" y="496388"/>
            <a:ext cx="8483600" cy="1698171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latin typeface="Comic Sans MS" pitchFamily="66" charset="0"/>
              </a:rPr>
              <a:t>Хмели – сунели в кулинарии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92100" y="5525589"/>
            <a:ext cx="8483600" cy="10450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8457" y="2299063"/>
            <a:ext cx="1658983" cy="80989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Блюда из мяса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99658" y="2268584"/>
            <a:ext cx="1658983" cy="80989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Блюда из птицы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93920" y="2251166"/>
            <a:ext cx="1658983" cy="80989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Блюда из бобовых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54926" y="3592286"/>
            <a:ext cx="1658983" cy="88827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Супы, бульоны, подливки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783874" y="3574868"/>
            <a:ext cx="1658983" cy="8795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Салаты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65074" y="3583578"/>
            <a:ext cx="1658983" cy="87085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Овощные блюда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635932" y="2207623"/>
            <a:ext cx="1658983" cy="80989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Блюда с грибами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2481943" y="1750424"/>
            <a:ext cx="156754" cy="17112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489269" y="1706881"/>
            <a:ext cx="156754" cy="17112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470468" y="1767842"/>
            <a:ext cx="156754" cy="17112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1515291" y="1685108"/>
            <a:ext cx="169818" cy="4702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3418113" y="1680754"/>
            <a:ext cx="169818" cy="4702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5307874" y="1650274"/>
            <a:ext cx="169818" cy="4702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7511142" y="1606730"/>
            <a:ext cx="169818" cy="4702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Степан\Desktop\IMG_30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1897" y="4737462"/>
            <a:ext cx="3004458" cy="1940924"/>
          </a:xfrm>
          <a:prstGeom prst="round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92100" y="805181"/>
            <a:ext cx="8483600" cy="45719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92100" y="1162595"/>
            <a:ext cx="8483600" cy="4438106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Пищевая ценность:</a:t>
            </a:r>
          </a:p>
          <a:p>
            <a:pPr algn="ctr">
              <a:buNone/>
            </a:pPr>
            <a:endParaRPr lang="ru-RU" sz="4400" b="1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lvl="0"/>
            <a:r>
              <a:rPr lang="ru-RU" sz="4000" dirty="0" smtClean="0">
                <a:latin typeface="Comic Sans MS" pitchFamily="66" charset="0"/>
              </a:rPr>
              <a:t>417,5 ккал (16,6%);</a:t>
            </a:r>
          </a:p>
          <a:p>
            <a:pPr lvl="0"/>
            <a:r>
              <a:rPr lang="ru-RU" sz="4000" dirty="0" smtClean="0">
                <a:latin typeface="Comic Sans MS" pitchFamily="66" charset="0"/>
              </a:rPr>
              <a:t>5 г белков (11%);</a:t>
            </a:r>
          </a:p>
          <a:p>
            <a:pPr lvl="0"/>
            <a:r>
              <a:rPr lang="ru-RU" sz="4000" dirty="0" smtClean="0">
                <a:latin typeface="Comic Sans MS" pitchFamily="66" charset="0"/>
              </a:rPr>
              <a:t>40 г жиров (71,4);</a:t>
            </a:r>
          </a:p>
          <a:p>
            <a:pPr lvl="0"/>
            <a:r>
              <a:rPr lang="ru-RU" sz="4000" dirty="0" smtClean="0">
                <a:latin typeface="Comic Sans MS" pitchFamily="66" charset="0"/>
              </a:rPr>
              <a:t>10 г углеводов (4%).</a:t>
            </a:r>
          </a:p>
          <a:p>
            <a:endParaRPr lang="ru-RU" dirty="0"/>
          </a:p>
        </p:txBody>
      </p:sp>
      <p:pic>
        <p:nvPicPr>
          <p:cNvPr id="6" name="Picture 4" descr="C:\Users\Степан\Desktop\IMG_30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2333" y="3971109"/>
            <a:ext cx="2836090" cy="2223950"/>
          </a:xfrm>
          <a:prstGeom prst="round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100" y="587829"/>
            <a:ext cx="8483600" cy="1102859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omic Sans MS" pitchFamily="66" charset="0"/>
              </a:rPr>
              <a:t>Полезные свойства хмели - сунели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724297"/>
            <a:ext cx="7785463" cy="3876403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Comic Sans MS" pitchFamily="66" charset="0"/>
              </a:rPr>
              <a:t>Ингредиенты этой специи обладают тонизирующими, потогонными, антигельминтными свойствами; защищают от инфекций, уничтожают вирусы и грибки; уменьшают последствия стресса, успокаивают нервную систему и снижают повышенное давление; снижают уровень «вредного» холестерина в крови. Они улучшают работу мозга и сердца, помогают справиться с раздражением, улучшают аппетит и пищеварение и др.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6" name="Picture 2" descr="луп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1246" y="4153989"/>
            <a:ext cx="2442754" cy="2442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100" y="548640"/>
            <a:ext cx="8483600" cy="757646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>
                <a:latin typeface="Comic Sans MS" pitchFamily="66" charset="0"/>
              </a:rPr>
              <a:t>Результаты органолептических исследований образцов</a:t>
            </a:r>
            <a:r>
              <a:rPr lang="ru-RU" sz="2800" i="1" dirty="0" smtClean="0"/>
              <a:t>.</a:t>
            </a:r>
            <a:endParaRPr lang="ru-RU" sz="2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1917" y="1580606"/>
          <a:ext cx="8483600" cy="5029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0900"/>
                <a:gridCol w="2120900"/>
                <a:gridCol w="2120900"/>
                <a:gridCol w="2120900"/>
              </a:tblGrid>
              <a:tr h="69233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latin typeface="Comic Sans MS" pitchFamily="66" charset="0"/>
                        </a:rPr>
                        <a:t>Проба хмели - сунели</a:t>
                      </a:r>
                      <a:endParaRPr lang="ru-RU" sz="1800" dirty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Цвет</a:t>
                      </a:r>
                      <a:endParaRPr lang="ru-RU" sz="1800" dirty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Однородность</a:t>
                      </a:r>
                      <a:endParaRPr lang="ru-RU" sz="1800" dirty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Интенсивность аромата</a:t>
                      </a:r>
                      <a:endParaRPr lang="ru-RU" sz="1800" dirty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867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«Со всего света традиции вкуса»</a:t>
                      </a:r>
                      <a:endParaRPr lang="ru-RU" sz="14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болотный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специя однородна, но иногда встречаются крупные частицы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+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преобладает запах кардамона</a:t>
                      </a:r>
                    </a:p>
                  </a:txBody>
                  <a:tcPr marL="68580" marR="68580" marT="0" marB="0" anchor="ctr"/>
                </a:tc>
              </a:tr>
              <a:tr h="6793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«Эстетика вкуса»</a:t>
                      </a:r>
                      <a:endParaRPr lang="ru-RU" sz="14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горчичный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специя имеет однородный состав из мелких частиц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+ +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чувствуется запах лаврового листа и базилика</a:t>
                      </a:r>
                    </a:p>
                  </a:txBody>
                  <a:tcPr marL="68580" marR="68580" marT="0" marB="0" anchor="ctr"/>
                </a:tc>
              </a:tr>
              <a:tr h="5867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400" b="1" i="1" dirty="0" err="1">
                          <a:latin typeface="Comic Sans MS" pitchFamily="66" charset="0"/>
                          <a:ea typeface="Calibri"/>
                          <a:cs typeface="Times New Roman"/>
                        </a:rPr>
                        <a:t>Приправыч</a:t>
                      </a:r>
                      <a:r>
                        <a:rPr lang="ru-RU" sz="1400" b="1" i="1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»</a:t>
                      </a:r>
                      <a:endParaRPr lang="ru-RU" sz="14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горчичный с зеленоватым оттенком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специя имеет однородный состав из мелких частиц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+ +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преобладает запах шафрана</a:t>
                      </a:r>
                    </a:p>
                  </a:txBody>
                  <a:tcPr marL="68580" marR="68580" marT="0" marB="0" anchor="ctr"/>
                </a:tc>
              </a:tr>
              <a:tr h="6620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en-US" sz="1400" b="1" i="1" dirty="0" err="1">
                          <a:latin typeface="Comic Sans MS" pitchFamily="66" charset="0"/>
                          <a:ea typeface="Calibri"/>
                          <a:cs typeface="Times New Roman"/>
                        </a:rPr>
                        <a:t>Kamis</a:t>
                      </a:r>
                      <a:r>
                        <a:rPr lang="ru-RU" sz="1400" b="1" i="1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»</a:t>
                      </a:r>
                      <a:endParaRPr lang="ru-RU" sz="14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горчичный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среди мелких однородных частиц встречается множество крупных частиц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+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чувствуется запах чеснока </a:t>
                      </a:r>
                    </a:p>
                  </a:txBody>
                  <a:tcPr marL="68580" marR="68580" marT="0" marB="0" anchor="ctr"/>
                </a:tc>
              </a:tr>
              <a:tr h="8937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400" b="1" i="1" dirty="0" err="1">
                          <a:latin typeface="Comic Sans MS" pitchFamily="66" charset="0"/>
                          <a:ea typeface="Calibri"/>
                          <a:cs typeface="Times New Roman"/>
                        </a:rPr>
                        <a:t>Айдиго</a:t>
                      </a:r>
                      <a:r>
                        <a:rPr lang="ru-RU" sz="1400" b="1" i="1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»</a:t>
                      </a:r>
                      <a:endParaRPr lang="ru-RU" sz="14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горчичный с зеленоватым оттенком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специя имеет однородный состав из мелких частиц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+ +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приятный аромат, не выделяется запах какого-либо отдельного ингредиента</a:t>
                      </a:r>
                    </a:p>
                  </a:txBody>
                  <a:tcPr marL="68580" marR="68580" marT="0" marB="0" anchor="ctr"/>
                </a:tc>
              </a:tr>
              <a:tr h="5867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«Пять поваров»</a:t>
                      </a:r>
                      <a:endParaRPr lang="ru-RU" sz="14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горчичный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специя однородна, но иногда встречаются крупные частицы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+ +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преобладает запах базилика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226" y="576579"/>
            <a:ext cx="8483600" cy="99096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>
                <a:latin typeface="Comic Sans MS" pitchFamily="66" charset="0"/>
              </a:rPr>
              <a:t>Хмели – сунели своими руками</a:t>
            </a:r>
            <a:endParaRPr lang="ru-RU" sz="3600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92100" y="5554981"/>
            <a:ext cx="8483600" cy="45719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21578" y="1959427"/>
            <a:ext cx="3344091" cy="254725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782389" y="2050869"/>
            <a:ext cx="34224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В небольшую пиалу положил: 1 ч. л. базилика, 1 ч. л. укропа, 1 ч. л. кориандра, 1 ч. л. майорана, добавил острый красный перец на кончике чайной ложки и шафрана на кончике ножа. Всё содержимое перемешал при помощи ложки. 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097" name="Picture 1" descr="C:\Users\Степан\Desktop\IMG_30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750" y="1621972"/>
            <a:ext cx="2117633" cy="1411877"/>
          </a:xfrm>
          <a:prstGeom prst="round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4098" name="Picture 2" descr="C:\Users\Степан\Desktop\IMG_31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2847" y="5083629"/>
            <a:ext cx="2365828" cy="1591491"/>
          </a:xfrm>
          <a:prstGeom prst="round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4099" name="Picture 3" descr="C:\Users\Степан\Desktop\IMG_31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6286" y="1556659"/>
            <a:ext cx="2182948" cy="1513114"/>
          </a:xfrm>
          <a:prstGeom prst="round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4101" name="Picture 5" descr="C:\Users\Степан\Desktop\IMG_309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5473" y="3280954"/>
            <a:ext cx="2156823" cy="1617617"/>
          </a:xfrm>
          <a:prstGeom prst="round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4102" name="Picture 6" descr="C:\Users\Степан\Desktop\IMG_309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57486" y="5081450"/>
            <a:ext cx="2368732" cy="1606733"/>
          </a:xfrm>
          <a:prstGeom prst="round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4103" name="Picture 7" descr="C:\Users\Степан\Desktop\IMG_31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9622" y="3228703"/>
            <a:ext cx="2209073" cy="1656805"/>
          </a:xfrm>
          <a:prstGeom prst="round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100" y="561703"/>
            <a:ext cx="8483600" cy="111034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Comic Sans MS" pitchFamily="66" charset="0"/>
              </a:rPr>
              <a:t>Харчо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500 г. мяса;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2 луковицы;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2-3 картофелины;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2-3 дольки чеснока;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0, 5 стакана риса;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2 ст. ложки томата-пюре или 1 помидор;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0, 5 стакана кислых слив.</a:t>
            </a:r>
          </a:p>
          <a:p>
            <a:endParaRPr lang="ru-RU" dirty="0"/>
          </a:p>
        </p:txBody>
      </p:sp>
      <p:pic>
        <p:nvPicPr>
          <p:cNvPr id="3073" name="Picture 1" descr="C:\Users\Степан\Desktop\IMG_30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1123" y="1666540"/>
            <a:ext cx="2391954" cy="1793966"/>
          </a:xfrm>
          <a:prstGeom prst="round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074" name="Picture 2" descr="C:\Users\Степан\Desktop\IMG_30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1055" y="4709031"/>
            <a:ext cx="2470332" cy="1852749"/>
          </a:xfrm>
          <a:prstGeom prst="round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075" name="Picture 3" descr="C:\Users\Степан\Desktop\IMG_30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06285" y="4691744"/>
            <a:ext cx="2383245" cy="1787433"/>
          </a:xfrm>
          <a:prstGeom prst="round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076" name="Picture 4" descr="C:\Users\Степан\Desktop\IMG_308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640" y="1692024"/>
            <a:ext cx="2406938" cy="1805203"/>
          </a:xfrm>
          <a:prstGeom prst="round2Diag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</TotalTime>
  <Words>592</Words>
  <Application>Microsoft Office PowerPoint</Application>
  <PresentationFormat>Экран (4:3)</PresentationFormat>
  <Paragraphs>104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Кто они такие  хмели – сунели?</vt:lpstr>
      <vt:lpstr>Слайд 2</vt:lpstr>
      <vt:lpstr>Слайд 3</vt:lpstr>
      <vt:lpstr>Хмели – сунели в кулинарии</vt:lpstr>
      <vt:lpstr>Слайд 5</vt:lpstr>
      <vt:lpstr>Полезные свойства хмели - сунели</vt:lpstr>
      <vt:lpstr>Результаты органолептических исследований образцов.</vt:lpstr>
      <vt:lpstr>Хмели – сунели своими руками</vt:lpstr>
      <vt:lpstr>Харчо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Степан</cp:lastModifiedBy>
  <cp:revision>27</cp:revision>
  <dcterms:created xsi:type="dcterms:W3CDTF">2014-10-24T11:20:07Z</dcterms:created>
  <dcterms:modified xsi:type="dcterms:W3CDTF">2016-01-27T18:15:49Z</dcterms:modified>
</cp:coreProperties>
</file>